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7" r:id="rId2"/>
    <p:sldId id="258" r:id="rId3"/>
    <p:sldId id="277" r:id="rId4"/>
    <p:sldId id="289" r:id="rId5"/>
    <p:sldId id="265" r:id="rId6"/>
    <p:sldId id="284" r:id="rId7"/>
    <p:sldId id="260" r:id="rId8"/>
    <p:sldId id="262" r:id="rId9"/>
    <p:sldId id="278" r:id="rId10"/>
    <p:sldId id="286" r:id="rId11"/>
    <p:sldId id="274" r:id="rId12"/>
    <p:sldId id="285" r:id="rId13"/>
    <p:sldId id="280" r:id="rId14"/>
    <p:sldId id="288" r:id="rId15"/>
    <p:sldId id="287" r:id="rId16"/>
    <p:sldId id="276" r:id="rId17"/>
    <p:sldId id="267" r:id="rId18"/>
    <p:sldId id="269" r:id="rId19"/>
    <p:sldId id="26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DFF"/>
    <a:srgbClr val="1778A8"/>
    <a:srgbClr val="1F93EC"/>
    <a:srgbClr val="1684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21" autoAdjust="0"/>
  </p:normalViewPr>
  <p:slideViewPr>
    <p:cSldViewPr snapToGrid="0" snapToObjects="1">
      <p:cViewPr varScale="1">
        <p:scale>
          <a:sx n="107" d="100"/>
          <a:sy n="107" d="100"/>
        </p:scale>
        <p:origin x="-23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6DBCCD-9D62-7B49-9DE1-2886F2C348AB}" type="datetimeFigureOut">
              <a:rPr lang="en-US" smtClean="0"/>
              <a:t>5/8/14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9811D-24A6-8B48-9EDB-EFB1A67A4AE4}" type="slidenum">
              <a:rPr lang="en-US" smtClean="0"/>
              <a:t>‹#›</a:t>
            </a:fld>
            <a:endParaRPr lang="en-US"/>
          </a:p>
        </p:txBody>
      </p:sp>
    </p:spTree>
    <p:extLst>
      <p:ext uri="{BB962C8B-B14F-4D97-AF65-F5344CB8AC3E}">
        <p14:creationId xmlns:p14="http://schemas.microsoft.com/office/powerpoint/2010/main" val="20998801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Light"/>
              </a:rPr>
              <a:t>7-10% of heritable deafness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Light"/>
              </a:rPr>
              <a:t>First,</a:t>
            </a:r>
            <a:r>
              <a:rPr lang="en-US" baseline="0" dirty="0" smtClean="0">
                <a:latin typeface="Helvetica Light"/>
              </a:rPr>
              <a:t> I’m going to give you some background on Pendred Syndrome. Pendred Syndrome is a hearing loss spectrum disorder with a large range of </a:t>
            </a:r>
            <a:r>
              <a:rPr lang="en-US" baseline="0" dirty="0" err="1" smtClean="0">
                <a:latin typeface="Helvetica Light"/>
              </a:rPr>
              <a:t>serverity</a:t>
            </a:r>
            <a:r>
              <a:rPr lang="en-US" baseline="0" dirty="0" smtClean="0">
                <a:latin typeface="Helvetica Light"/>
              </a:rPr>
              <a:t> differing between  individuals.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Helvetica Light"/>
              </a:rPr>
              <a:t>The most prominent symptom is progressive hearing loss, the severity of which ranges by individual.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Helvetica Light"/>
              </a:rPr>
              <a:t>The hearing loss is due to congenital enlargement of the vestibular aqueduct in the inner ear, causing temporal bone and cochlear malformations resulting in loss of function.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Helvetica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Helvetica Light"/>
              </a:rPr>
              <a:t>Some individuals also experience adolescent goiter development. In addition to the physical symptoms patients may also experience balance problems, which are likely tied to the inner ear malformations.  </a:t>
            </a:r>
            <a:endParaRPr lang="en-US" dirty="0" smtClean="0">
              <a:latin typeface="Helvetica Light"/>
            </a:endParaRPr>
          </a:p>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2</a:t>
            </a:fld>
            <a:endParaRPr lang="en-US"/>
          </a:p>
        </p:txBody>
      </p:sp>
    </p:spTree>
    <p:extLst>
      <p:ext uri="{BB962C8B-B14F-4D97-AF65-F5344CB8AC3E}">
        <p14:creationId xmlns:p14="http://schemas.microsoft.com/office/powerpoint/2010/main" val="3859849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motif,</a:t>
            </a:r>
            <a:r>
              <a:rPr lang="en-US" baseline="0" dirty="0" smtClean="0"/>
              <a:t> again very high conservation but we see changes in </a:t>
            </a:r>
            <a:r>
              <a:rPr lang="en-US" baseline="0" dirty="0" err="1" smtClean="0"/>
              <a:t>phosphorylatable</a:t>
            </a:r>
            <a:r>
              <a:rPr lang="en-US" baseline="0" dirty="0" smtClean="0"/>
              <a:t> residues, as well as an </a:t>
            </a:r>
            <a:r>
              <a:rPr lang="en-US" baseline="0" dirty="0" err="1" smtClean="0"/>
              <a:t>isoluecine</a:t>
            </a:r>
            <a:r>
              <a:rPr lang="en-US" baseline="0" dirty="0" smtClean="0"/>
              <a:t> and </a:t>
            </a:r>
            <a:r>
              <a:rPr lang="en-US" baseline="0" dirty="0" err="1" smtClean="0"/>
              <a:t>valine</a:t>
            </a:r>
            <a:r>
              <a:rPr lang="en-US" baseline="0" dirty="0" smtClean="0"/>
              <a:t> change between the bat species and sequence difference in </a:t>
            </a:r>
            <a:r>
              <a:rPr lang="en-US" baseline="0" dirty="0" err="1" smtClean="0"/>
              <a:t>zebrashish</a:t>
            </a:r>
            <a:r>
              <a:rPr lang="en-US" baseline="0" dirty="0" smtClean="0"/>
              <a:t> and sea turtle and frog</a:t>
            </a:r>
          </a:p>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11</a:t>
            </a:fld>
            <a:endParaRPr lang="en-US"/>
          </a:p>
        </p:txBody>
      </p:sp>
    </p:spTree>
    <p:extLst>
      <p:ext uri="{BB962C8B-B14F-4D97-AF65-F5344CB8AC3E}">
        <p14:creationId xmlns:p14="http://schemas.microsoft.com/office/powerpoint/2010/main" val="160519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third</a:t>
            </a:r>
            <a:r>
              <a:rPr lang="en-US" baseline="0" dirty="0" smtClean="0"/>
              <a:t> domain more of the same, high conservation with changes in phosphorylation sites and amino acid differences in the zebra fish sequence. The incredible conservation of the domains allows us to more easily identify amino acids that may be important to </a:t>
            </a:r>
            <a:r>
              <a:rPr lang="en-US" baseline="0" dirty="0" err="1" smtClean="0"/>
              <a:t>pendrin</a:t>
            </a:r>
            <a:r>
              <a:rPr lang="en-US" baseline="0" dirty="0" smtClean="0"/>
              <a:t> function, and in further studies experiment on gene therapies. </a:t>
            </a:r>
          </a:p>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12</a:t>
            </a:fld>
            <a:endParaRPr lang="en-US"/>
          </a:p>
        </p:txBody>
      </p:sp>
    </p:spTree>
    <p:extLst>
      <p:ext uri="{BB962C8B-B14F-4D97-AF65-F5344CB8AC3E}">
        <p14:creationId xmlns:p14="http://schemas.microsoft.com/office/powerpoint/2010/main" val="1605192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second aim I going</a:t>
            </a:r>
            <a:r>
              <a:rPr lang="en-US" baseline="0" dirty="0" smtClean="0"/>
              <a:t> to compare the interacting partners </a:t>
            </a:r>
            <a:r>
              <a:rPr lang="en-US" baseline="0" dirty="0" err="1" smtClean="0"/>
              <a:t>pendrin</a:t>
            </a:r>
            <a:r>
              <a:rPr lang="en-US" baseline="0" dirty="0" smtClean="0"/>
              <a:t> in species with different hearing mechanisms. By subjecting the different </a:t>
            </a:r>
            <a:r>
              <a:rPr lang="en-US" baseline="0" dirty="0" err="1" smtClean="0"/>
              <a:t>pendrins</a:t>
            </a:r>
            <a:r>
              <a:rPr lang="en-US" baseline="0" dirty="0" smtClean="0"/>
              <a:t> to a preliminary y-2h to find interaction partners and then perform TAP-tag analysis based on y2h results. I hypothesize that the interaction partners will vary by hearing mechanism, so for example the zebra fish </a:t>
            </a:r>
            <a:r>
              <a:rPr lang="en-US" baseline="0" dirty="0" err="1" smtClean="0"/>
              <a:t>pendrin</a:t>
            </a:r>
            <a:r>
              <a:rPr lang="en-US" baseline="0" dirty="0" smtClean="0"/>
              <a:t> will have different interaction partners than the bat and human. </a:t>
            </a:r>
          </a:p>
          <a:p>
            <a:endParaRPr lang="en-US" baseline="0" dirty="0" smtClean="0"/>
          </a:p>
          <a:p>
            <a:r>
              <a:rPr lang="en-US" baseline="0" dirty="0" smtClean="0"/>
              <a:t>Amino acid </a:t>
            </a:r>
            <a:r>
              <a:rPr lang="en-US" baseline="0" dirty="0" err="1" smtClean="0"/>
              <a:t>changes</a:t>
            </a:r>
            <a:r>
              <a:rPr lang="en-US" baseline="0" dirty="0" err="1" smtClean="0">
                <a:sym typeface="Wingdings" panose="05000000000000000000" pitchFamily="2" charset="2"/>
              </a:rPr>
              <a:t>interaction</a:t>
            </a:r>
            <a:r>
              <a:rPr lang="en-US" baseline="0" dirty="0" smtClean="0">
                <a:sym typeface="Wingdings" panose="05000000000000000000" pitchFamily="2" charset="2"/>
              </a:rPr>
              <a:t> partner changes</a:t>
            </a:r>
            <a:endParaRPr lang="en-US" baseline="0" dirty="0" smtClean="0"/>
          </a:p>
          <a:p>
            <a:endParaRPr lang="en-US" baseline="0" dirty="0" smtClean="0"/>
          </a:p>
          <a:p>
            <a:r>
              <a:rPr lang="en-US" dirty="0" smtClean="0"/>
              <a:t>MYLIP=</a:t>
            </a:r>
            <a:r>
              <a:rPr lang="en-US" dirty="0" err="1" smtClean="0"/>
              <a:t>chloesterol</a:t>
            </a:r>
            <a:r>
              <a:rPr lang="en-US" dirty="0" smtClean="0"/>
              <a:t> regulation</a:t>
            </a:r>
          </a:p>
          <a:p>
            <a:r>
              <a:rPr lang="en-US" dirty="0" smtClean="0"/>
              <a:t>MUC5B=major gel-forming </a:t>
            </a:r>
            <a:r>
              <a:rPr lang="en-US" dirty="0" err="1" smtClean="0"/>
              <a:t>mucin</a:t>
            </a:r>
            <a:r>
              <a:rPr lang="en-US" dirty="0" smtClean="0"/>
              <a:t> in mucus</a:t>
            </a:r>
          </a:p>
          <a:p>
            <a:r>
              <a:rPr lang="en-US" dirty="0" smtClean="0"/>
              <a:t>IYD=congenital</a:t>
            </a:r>
            <a:r>
              <a:rPr lang="en-US" baseline="0" dirty="0" smtClean="0"/>
              <a:t> hypothyroidism</a:t>
            </a:r>
          </a:p>
          <a:p>
            <a:r>
              <a:rPr lang="en-US" baseline="0" dirty="0" smtClean="0"/>
              <a:t>TPO=congenital goiter</a:t>
            </a:r>
          </a:p>
          <a:p>
            <a:r>
              <a:rPr lang="en-US" baseline="0" dirty="0" smtClean="0"/>
              <a:t>GJB2=localizes to cochlea, unknown function</a:t>
            </a:r>
            <a:endParaRPr lang="en-US" dirty="0" smtClean="0"/>
          </a:p>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13</a:t>
            </a:fld>
            <a:endParaRPr lang="en-US"/>
          </a:p>
        </p:txBody>
      </p:sp>
    </p:spTree>
    <p:extLst>
      <p:ext uri="{BB962C8B-B14F-4D97-AF65-F5344CB8AC3E}">
        <p14:creationId xmlns:p14="http://schemas.microsoft.com/office/powerpoint/2010/main" val="1720388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quick summary of the expected results,</a:t>
            </a:r>
            <a:r>
              <a:rPr lang="en-US" baseline="0" dirty="0" smtClean="0"/>
              <a:t> with the </a:t>
            </a:r>
            <a:r>
              <a:rPr lang="en-US" baseline="0" dirty="0" err="1" smtClean="0"/>
              <a:t>zebrafish</a:t>
            </a:r>
            <a:r>
              <a:rPr lang="en-US" baseline="0" dirty="0" smtClean="0"/>
              <a:t> having a different hearing mechanism and likely different interaction partners as well. </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14</a:t>
            </a:fld>
            <a:endParaRPr lang="en-US"/>
          </a:p>
        </p:txBody>
      </p:sp>
    </p:spTree>
    <p:extLst>
      <p:ext uri="{BB962C8B-B14F-4D97-AF65-F5344CB8AC3E}">
        <p14:creationId xmlns:p14="http://schemas.microsoft.com/office/powerpoint/2010/main" val="201616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Helvetica Light"/>
                <a:cs typeface="Helvetica Light"/>
              </a:rPr>
              <a:t>In my third and final aim I wanted to investigate</a:t>
            </a:r>
            <a:r>
              <a:rPr lang="en-US" baseline="0" dirty="0" smtClean="0">
                <a:latin typeface="Helvetica Light"/>
                <a:cs typeface="Helvetica Light"/>
              </a:rPr>
              <a:t> the role of </a:t>
            </a:r>
            <a:r>
              <a:rPr lang="en-US" baseline="0" dirty="0" err="1" smtClean="0">
                <a:latin typeface="Helvetica Light"/>
                <a:cs typeface="Helvetica Light"/>
              </a:rPr>
              <a:t>pendrin</a:t>
            </a:r>
            <a:r>
              <a:rPr lang="en-US" baseline="0" dirty="0" smtClean="0">
                <a:latin typeface="Helvetica Light"/>
                <a:cs typeface="Helvetica Light"/>
              </a:rPr>
              <a:t> in development and on other developmental genes by conducting a microarray analysis using mice for the study. I hypothesize that knockdown of </a:t>
            </a:r>
            <a:r>
              <a:rPr lang="en-US" baseline="0" dirty="0" err="1" smtClean="0">
                <a:latin typeface="Helvetica Light"/>
                <a:cs typeface="Helvetica Light"/>
              </a:rPr>
              <a:t>pendrin</a:t>
            </a:r>
            <a:r>
              <a:rPr lang="en-US" baseline="0" dirty="0" smtClean="0">
                <a:latin typeface="Helvetica Light"/>
                <a:cs typeface="Helvetica Light"/>
              </a:rPr>
              <a:t> will influence the expression of other developmental genes. </a:t>
            </a:r>
            <a:endParaRPr lang="en-US" dirty="0" smtClean="0">
              <a:latin typeface="Helvetica Light"/>
              <a:cs typeface="Helvetica Light"/>
            </a:endParaRPr>
          </a:p>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15</a:t>
            </a:fld>
            <a:endParaRPr lang="en-US"/>
          </a:p>
        </p:txBody>
      </p:sp>
    </p:spTree>
    <p:extLst>
      <p:ext uri="{BB962C8B-B14F-4D97-AF65-F5344CB8AC3E}">
        <p14:creationId xmlns:p14="http://schemas.microsoft.com/office/powerpoint/2010/main" val="3685946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Microarray analysis of expression throughout embryonic and fetal development—important</a:t>
            </a:r>
            <a:r>
              <a:rPr lang="en-US" baseline="0" dirty="0" smtClean="0"/>
              <a:t> to start before </a:t>
            </a:r>
            <a:r>
              <a:rPr lang="en-US" dirty="0" smtClean="0"/>
              <a:t>Inner</a:t>
            </a:r>
            <a:r>
              <a:rPr lang="en-US" baseline="0" dirty="0" smtClean="0"/>
              <a:t> ear starts developing at 10.7 days post coital. Test into adolescence for thyroid interaction partners.  </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16</a:t>
            </a:fld>
            <a:endParaRPr lang="en-US"/>
          </a:p>
        </p:txBody>
      </p:sp>
    </p:spTree>
    <p:extLst>
      <p:ext uri="{BB962C8B-B14F-4D97-AF65-F5344CB8AC3E}">
        <p14:creationId xmlns:p14="http://schemas.microsoft.com/office/powerpoint/2010/main" val="1467338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18</a:t>
            </a:fld>
            <a:endParaRPr lang="en-US"/>
          </a:p>
        </p:txBody>
      </p:sp>
    </p:spTree>
    <p:extLst>
      <p:ext uri="{BB962C8B-B14F-4D97-AF65-F5344CB8AC3E}">
        <p14:creationId xmlns:p14="http://schemas.microsoft.com/office/powerpoint/2010/main" val="2814540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mutated</a:t>
            </a:r>
            <a:r>
              <a:rPr lang="en-US" baseline="0" dirty="0" smtClean="0"/>
              <a:t> gene associated with Pendred Syndrome is solute carrier family 26, anion exchanger, member 4 (SLC26A4), which encodes for the transporter protein pendrin. The pendrin sequence in humans is 780 amino acids and after running the sequence through the PFAM program identified 3 domains all of which were sulfate transporter domains. I haven’t mapped out the mutations identified in Pendred Syndrome because there </a:t>
            </a:r>
            <a:r>
              <a:rPr lang="en-US" baseline="0" smtClean="0"/>
              <a:t>are more </a:t>
            </a:r>
            <a:endParaRPr lang="en-US"/>
          </a:p>
        </p:txBody>
      </p:sp>
      <p:sp>
        <p:nvSpPr>
          <p:cNvPr id="4" name="Slide Number Placeholder 3"/>
          <p:cNvSpPr>
            <a:spLocks noGrp="1"/>
          </p:cNvSpPr>
          <p:nvPr>
            <p:ph type="sldNum" sz="quarter" idx="10"/>
          </p:nvPr>
        </p:nvSpPr>
        <p:spPr/>
        <p:txBody>
          <a:bodyPr/>
          <a:lstStyle/>
          <a:p>
            <a:fld id="{B0C9811D-24A6-8B48-9EDB-EFB1A67A4AE4}" type="slidenum">
              <a:rPr lang="en-US" smtClean="0"/>
              <a:t>3</a:t>
            </a:fld>
            <a:endParaRPr lang="en-US"/>
          </a:p>
        </p:txBody>
      </p:sp>
    </p:spTree>
    <p:extLst>
      <p:ext uri="{BB962C8B-B14F-4D97-AF65-F5344CB8AC3E}">
        <p14:creationId xmlns:p14="http://schemas.microsoft.com/office/powerpoint/2010/main" val="3827273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 domains in </a:t>
            </a:r>
            <a:r>
              <a:rPr lang="en-US" baseline="0" dirty="0" err="1" smtClean="0"/>
              <a:t>pendrin</a:t>
            </a:r>
            <a:r>
              <a:rPr lang="en-US" baseline="0" dirty="0" smtClean="0"/>
              <a:t> a far stretch to believe that it functions in transport. In terms of gene ontology.. </a:t>
            </a:r>
            <a:r>
              <a:rPr lang="en-US" baseline="0" dirty="0" err="1" smtClean="0"/>
              <a:t>Pendrin</a:t>
            </a:r>
            <a:r>
              <a:rPr lang="en-US" baseline="0" dirty="0" smtClean="0"/>
              <a:t> localizes to the membranes of epithelial cells and functions in transport, particularly anion transport. BASED ON THE SYMPTOMS OF PENDRED SYNDROME CAN ANYONE GUESS WHICH TISSUES IN PARTICULAR PENDRIN IS LOCALIZING TO?  </a:t>
            </a:r>
            <a:r>
              <a:rPr lang="en-US" baseline="0" dirty="0" err="1" smtClean="0"/>
              <a:t>Pendrin</a:t>
            </a:r>
            <a:r>
              <a:rPr lang="en-US" baseline="0" dirty="0" smtClean="0"/>
              <a:t> localized to the inner ear transports chloride ions and thyroid localized </a:t>
            </a:r>
            <a:r>
              <a:rPr lang="en-US" baseline="0" dirty="0" err="1" smtClean="0"/>
              <a:t>pendrin</a:t>
            </a:r>
            <a:r>
              <a:rPr lang="en-US" baseline="0" dirty="0" smtClean="0"/>
              <a:t> transports iodide anions. </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4</a:t>
            </a:fld>
            <a:endParaRPr lang="en-US"/>
          </a:p>
        </p:txBody>
      </p:sp>
    </p:spTree>
    <p:extLst>
      <p:ext uri="{BB962C8B-B14F-4D97-AF65-F5344CB8AC3E}">
        <p14:creationId xmlns:p14="http://schemas.microsoft.com/office/powerpoint/2010/main" val="773593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Throughout</a:t>
            </a:r>
            <a:r>
              <a:rPr lang="en-US" baseline="0" dirty="0" smtClean="0"/>
              <a:t> the presentation I will be focusing primarily on </a:t>
            </a:r>
            <a:r>
              <a:rPr lang="en-US" baseline="0" dirty="0" err="1" smtClean="0"/>
              <a:t>pendrin’s</a:t>
            </a:r>
            <a:r>
              <a:rPr lang="en-US" baseline="0" dirty="0" smtClean="0"/>
              <a:t> function in the inner ear. So here’s a quick pictorial of </a:t>
            </a:r>
            <a:r>
              <a:rPr lang="en-US" baseline="0" dirty="0" err="1" smtClean="0"/>
              <a:t>pendrin</a:t>
            </a:r>
            <a:r>
              <a:rPr lang="en-US" baseline="0" dirty="0" smtClean="0"/>
              <a:t> function in the inner ear. </a:t>
            </a:r>
            <a:r>
              <a:rPr lang="en-US" baseline="0" dirty="0" err="1" smtClean="0"/>
              <a:t>Pendrin</a:t>
            </a:r>
            <a:r>
              <a:rPr lang="en-US" baseline="0" dirty="0" smtClean="0"/>
              <a:t> is localized to the membrane of the cell and functions to transport chloride anions out to maintain a healthy cell. </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5</a:t>
            </a:fld>
            <a:endParaRPr lang="en-US"/>
          </a:p>
        </p:txBody>
      </p:sp>
    </p:spTree>
    <p:extLst>
      <p:ext uri="{BB962C8B-B14F-4D97-AF65-F5344CB8AC3E}">
        <p14:creationId xmlns:p14="http://schemas.microsoft.com/office/powerpoint/2010/main" val="2437386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mutant form of </a:t>
            </a:r>
            <a:r>
              <a:rPr lang="en-US" dirty="0" err="1" smtClean="0"/>
              <a:t>pendrin</a:t>
            </a:r>
            <a:r>
              <a:rPr lang="en-US" dirty="0" smtClean="0"/>
              <a:t> found in </a:t>
            </a:r>
            <a:r>
              <a:rPr lang="en-US" dirty="0" err="1" smtClean="0"/>
              <a:t>pendred</a:t>
            </a:r>
            <a:r>
              <a:rPr lang="en-US" dirty="0" smtClean="0"/>
              <a:t> syndrome exhibits a loss of function so when environmental</a:t>
            </a:r>
            <a:r>
              <a:rPr lang="en-US" baseline="0" dirty="0" smtClean="0"/>
              <a:t> conditions require chloride transport out of the cell </a:t>
            </a:r>
            <a:r>
              <a:rPr lang="en-US" baseline="0" dirty="0" err="1" smtClean="0"/>
              <a:t>pendrin</a:t>
            </a:r>
            <a:r>
              <a:rPr lang="en-US" baseline="0" dirty="0" smtClean="0"/>
              <a:t> is unable to transport, causing an enlarged cell state subsequently causing enlarged vestibular aqueduct and  </a:t>
            </a:r>
            <a:r>
              <a:rPr lang="en-US" baseline="0" dirty="0" err="1" smtClean="0"/>
              <a:t>endolymphatic</a:t>
            </a:r>
            <a:r>
              <a:rPr lang="en-US" baseline="0" dirty="0" smtClean="0"/>
              <a:t> sac. </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6</a:t>
            </a:fld>
            <a:endParaRPr lang="en-US"/>
          </a:p>
        </p:txBody>
      </p:sp>
    </p:spTree>
    <p:extLst>
      <p:ext uri="{BB962C8B-B14F-4D97-AF65-F5344CB8AC3E}">
        <p14:creationId xmlns:p14="http://schemas.microsoft.com/office/powerpoint/2010/main" val="150672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homologs and identity we can see that the </a:t>
            </a:r>
            <a:r>
              <a:rPr lang="en-US" dirty="0" err="1" smtClean="0"/>
              <a:t>pendrin</a:t>
            </a:r>
            <a:r>
              <a:rPr lang="en-US" baseline="0" dirty="0" smtClean="0"/>
              <a:t> protein is very highly conserved in length with high identity between species. I would </a:t>
            </a:r>
            <a:r>
              <a:rPr lang="en-US" baseline="0" dirty="0" err="1" smtClean="0"/>
              <a:t>specificly</a:t>
            </a:r>
            <a:r>
              <a:rPr lang="en-US" baseline="0" dirty="0" smtClean="0"/>
              <a:t> like to point out that the domains in particular typically varied in location by less than 5 residues and the number of </a:t>
            </a:r>
            <a:r>
              <a:rPr lang="en-US" baseline="0" dirty="0" err="1" smtClean="0"/>
              <a:t>aa</a:t>
            </a:r>
            <a:r>
              <a:rPr lang="en-US" baseline="0" dirty="0" smtClean="0"/>
              <a:t> is highly conserved as well. </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7</a:t>
            </a:fld>
            <a:endParaRPr lang="en-US"/>
          </a:p>
        </p:txBody>
      </p:sp>
    </p:spTree>
    <p:extLst>
      <p:ext uri="{BB962C8B-B14F-4D97-AF65-F5344CB8AC3E}">
        <p14:creationId xmlns:p14="http://schemas.microsoft.com/office/powerpoint/2010/main" val="4203266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have a phylogenetic tree produced by</a:t>
            </a:r>
            <a:r>
              <a:rPr lang="en-US" baseline="0" dirty="0" smtClean="0"/>
              <a:t> the </a:t>
            </a:r>
            <a:r>
              <a:rPr lang="en-US" baseline="0" dirty="0" err="1" smtClean="0"/>
              <a:t>clustal</a:t>
            </a:r>
            <a:r>
              <a:rPr lang="en-US" baseline="0" dirty="0" smtClean="0"/>
              <a:t> omega program. I have the species grouped into boxes based on hearing types. In the first box is the zebra fish which has a hearing mechanism which is reliant </a:t>
            </a:r>
            <a:r>
              <a:rPr lang="en-US" baseline="0" dirty="0" err="1" smtClean="0"/>
              <a:t>largly</a:t>
            </a:r>
            <a:r>
              <a:rPr lang="en-US" baseline="0" dirty="0" smtClean="0"/>
              <a:t> upon sensing vibrations, through a type of sensory organ that senses vibrations in the water. In the second box there is an intermediate mechanism, frogs have something reminiscent of a lateral line and both turtles and frogs have inner ear anatomy but largely hear based on vibration. The third box includes humans, mammals. I specifically chose the mouse, and two different species of bats with differing hearing capabilities. Brandt’s bat uses echolocation, the use of sonar, and the flying fox is a fruit eating bat with insensitive hearing and keen sight and smell, and of course humans. Remember the hearing types because these will be really important in all of my aims</a:t>
            </a:r>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8</a:t>
            </a:fld>
            <a:endParaRPr lang="en-US"/>
          </a:p>
        </p:txBody>
      </p:sp>
    </p:spTree>
    <p:extLst>
      <p:ext uri="{BB962C8B-B14F-4D97-AF65-F5344CB8AC3E}">
        <p14:creationId xmlns:p14="http://schemas.microsoft.com/office/powerpoint/2010/main" val="3700022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cs typeface="+mn-cs"/>
              </a:rPr>
              <a:t>Speaking</a:t>
            </a:r>
            <a:r>
              <a:rPr lang="en-US" baseline="0" dirty="0" smtClean="0">
                <a:latin typeface="+mn-lt"/>
                <a:cs typeface="+mn-cs"/>
              </a:rPr>
              <a:t> of </a:t>
            </a:r>
            <a:r>
              <a:rPr lang="en-US" baseline="0" dirty="0" err="1" smtClean="0">
                <a:latin typeface="+mn-lt"/>
                <a:cs typeface="+mn-cs"/>
              </a:rPr>
              <a:t>aims..my</a:t>
            </a:r>
            <a:r>
              <a:rPr lang="en-US" baseline="0" dirty="0" smtClean="0">
                <a:latin typeface="+mn-lt"/>
                <a:cs typeface="+mn-cs"/>
              </a:rPr>
              <a:t> first aim. The understanding we currently have of </a:t>
            </a:r>
            <a:r>
              <a:rPr lang="en-US" baseline="0" dirty="0" err="1" smtClean="0">
                <a:latin typeface="+mn-lt"/>
                <a:cs typeface="+mn-cs"/>
              </a:rPr>
              <a:t>pendrin</a:t>
            </a:r>
            <a:r>
              <a:rPr lang="en-US" baseline="0" dirty="0" smtClean="0">
                <a:latin typeface="+mn-lt"/>
                <a:cs typeface="+mn-cs"/>
              </a:rPr>
              <a:t> is very basic, I wanted to use the sequences of all of the species with different hearing mechanisms to identify the amino acid residues in the </a:t>
            </a:r>
            <a:r>
              <a:rPr lang="en-US" baseline="0" dirty="0" err="1" smtClean="0">
                <a:latin typeface="+mn-lt"/>
                <a:cs typeface="+mn-cs"/>
              </a:rPr>
              <a:t>pendrin</a:t>
            </a:r>
            <a:r>
              <a:rPr lang="en-US" baseline="0" dirty="0" smtClean="0">
                <a:latin typeface="+mn-lt"/>
                <a:cs typeface="+mn-cs"/>
              </a:rPr>
              <a:t> sequence that are important in the acute hearing mechanism, as opposed to the intermediate and vibrational. To analyze this I performed sequence alignments using MEME to identify conserved motifs, and I hypothesized that the residue sequence will be very highly conserved between the species with similar hearing mechanisms. </a:t>
            </a:r>
            <a:endParaRPr lang="en-US" dirty="0" smtClean="0">
              <a:latin typeface="Helvetica Light"/>
              <a:cs typeface="Helvetica Light"/>
            </a:endParaRPr>
          </a:p>
        </p:txBody>
      </p:sp>
      <p:sp>
        <p:nvSpPr>
          <p:cNvPr id="4" name="Slide Number Placeholder 3"/>
          <p:cNvSpPr>
            <a:spLocks noGrp="1"/>
          </p:cNvSpPr>
          <p:nvPr>
            <p:ph type="sldNum" sz="quarter" idx="10"/>
          </p:nvPr>
        </p:nvSpPr>
        <p:spPr/>
        <p:txBody>
          <a:bodyPr/>
          <a:lstStyle/>
          <a:p>
            <a:fld id="{B0C9811D-24A6-8B48-9EDB-EFB1A67A4AE4}" type="slidenum">
              <a:rPr lang="en-US" smtClean="0"/>
              <a:t>9</a:t>
            </a:fld>
            <a:endParaRPr lang="en-US"/>
          </a:p>
        </p:txBody>
      </p:sp>
    </p:spTree>
    <p:extLst>
      <p:ext uri="{BB962C8B-B14F-4D97-AF65-F5344CB8AC3E}">
        <p14:creationId xmlns:p14="http://schemas.microsoft.com/office/powerpoint/2010/main" val="368594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a:t>
            </a:r>
            <a:r>
              <a:rPr lang="en-US" dirty="0" err="1" smtClean="0"/>
              <a:t>found..MEME</a:t>
            </a:r>
            <a:r>
              <a:rPr lang="en-US" baseline="0" dirty="0" smtClean="0"/>
              <a:t> identified 3 different motifs all in the sulfate transporter family domain. </a:t>
            </a:r>
            <a:r>
              <a:rPr lang="en-US" dirty="0" smtClean="0"/>
              <a:t>Before I point out any</a:t>
            </a:r>
            <a:r>
              <a:rPr lang="en-US" baseline="0" dirty="0" smtClean="0"/>
              <a:t> specific sites I want to point out how highly conserved the motifs are, with the large majority of the </a:t>
            </a:r>
            <a:r>
              <a:rPr lang="en-US" baseline="0" dirty="0" err="1" smtClean="0"/>
              <a:t>variabiltiy</a:t>
            </a:r>
            <a:r>
              <a:rPr lang="en-US" baseline="0" dirty="0" smtClean="0"/>
              <a:t> </a:t>
            </a:r>
            <a:r>
              <a:rPr lang="en-US" baseline="0" dirty="0" err="1" smtClean="0"/>
              <a:t>attributaable</a:t>
            </a:r>
            <a:r>
              <a:rPr lang="en-US" baseline="0" dirty="0" smtClean="0"/>
              <a:t> to differences in the </a:t>
            </a:r>
            <a:r>
              <a:rPr lang="en-US" baseline="0" dirty="0" err="1" smtClean="0"/>
              <a:t>zebrafish</a:t>
            </a:r>
            <a:r>
              <a:rPr lang="en-US" baseline="0" dirty="0" smtClean="0"/>
              <a:t> sequence. I have highlighted sequence changes that result in phosphorylation changes, which could influence protein function. Also of importance in all of the alignments there are only 3 residue differences that differentiate the 2 bat species, Isoleucine to </a:t>
            </a:r>
            <a:r>
              <a:rPr lang="en-US" baseline="0" dirty="0" err="1" smtClean="0"/>
              <a:t>leucine</a:t>
            </a:r>
            <a:r>
              <a:rPr lang="en-US" baseline="0" dirty="0" smtClean="0"/>
              <a:t> and phenylalanine to </a:t>
            </a:r>
            <a:r>
              <a:rPr lang="en-US" baseline="0" dirty="0" err="1" smtClean="0"/>
              <a:t>luecine</a:t>
            </a:r>
            <a:r>
              <a:rPr lang="en-US" baseline="0" dirty="0" smtClean="0"/>
              <a:t> in this motif. Also of note are the polar </a:t>
            </a:r>
            <a:r>
              <a:rPr lang="en-US" baseline="0" dirty="0" err="1" smtClean="0"/>
              <a:t>histidine</a:t>
            </a:r>
            <a:r>
              <a:rPr lang="en-US" baseline="0" dirty="0" smtClean="0"/>
              <a:t> residues in the zebra fish sequence, when other species have charged lysine. </a:t>
            </a:r>
          </a:p>
          <a:p>
            <a:endParaRPr lang="en-US" dirty="0"/>
          </a:p>
        </p:txBody>
      </p:sp>
      <p:sp>
        <p:nvSpPr>
          <p:cNvPr id="4" name="Slide Number Placeholder 3"/>
          <p:cNvSpPr>
            <a:spLocks noGrp="1"/>
          </p:cNvSpPr>
          <p:nvPr>
            <p:ph type="sldNum" sz="quarter" idx="10"/>
          </p:nvPr>
        </p:nvSpPr>
        <p:spPr/>
        <p:txBody>
          <a:bodyPr/>
          <a:lstStyle/>
          <a:p>
            <a:fld id="{B0C9811D-24A6-8B48-9EDB-EFB1A67A4AE4}" type="slidenum">
              <a:rPr lang="en-US" smtClean="0"/>
              <a:t>10</a:t>
            </a:fld>
            <a:endParaRPr lang="en-US"/>
          </a:p>
        </p:txBody>
      </p:sp>
    </p:spTree>
    <p:extLst>
      <p:ext uri="{BB962C8B-B14F-4D97-AF65-F5344CB8AC3E}">
        <p14:creationId xmlns:p14="http://schemas.microsoft.com/office/powerpoint/2010/main" val="1605192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726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0616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554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514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88729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385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940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7330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15404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4554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84734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64331-0469-FF4C-AA2B-2E145F341A81}" type="datetimeFigureOut">
              <a:rPr lang="en-US" smtClean="0">
                <a:solidFill>
                  <a:prstClr val="black">
                    <a:tint val="75000"/>
                  </a:prstClr>
                </a:solidFill>
                <a:latin typeface="Calibri"/>
              </a:rPr>
              <a:pPr/>
              <a:t>5/8/14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5B83E-B973-564A-B1F2-95B2B09778D5}"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17342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1" Type="http://schemas.openxmlformats.org/officeDocument/2006/relationships/image" Target="../media/image9.jpg"/><Relationship Id="rId12" Type="http://schemas.openxmlformats.org/officeDocument/2006/relationships/image" Target="../media/image10.jpg"/><Relationship Id="rId13" Type="http://schemas.openxmlformats.org/officeDocument/2006/relationships/image" Target="../media/image25.png"/><Relationship Id="rId1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8.png"/><Relationship Id="rId4" Type="http://schemas.microsoft.com/office/2007/relationships/hdphoto" Target="../media/hdphoto3.wdp"/><Relationship Id="rId5" Type="http://schemas.microsoft.com/office/2007/relationships/hdphoto" Target="../media/hdphoto4.wdp"/><Relationship Id="rId6" Type="http://schemas.microsoft.com/office/2007/relationships/hdphoto" Target="../media/hdphoto5.wdp"/><Relationship Id="rId7" Type="http://schemas.microsoft.com/office/2007/relationships/hdphoto" Target="../media/hdphoto6.wdp"/><Relationship Id="rId8" Type="http://schemas.openxmlformats.org/officeDocument/2006/relationships/image" Target="../media/image14.png"/><Relationship Id="rId9" Type="http://schemas.microsoft.com/office/2007/relationships/hdphoto" Target="../media/hdphoto1.wdp"/><Relationship Id="rId10"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0.png"/><Relationship Id="rId5" Type="http://schemas.openxmlformats.org/officeDocument/2006/relationships/image" Target="../media/image9.jp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 Id="rId3"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1" Type="http://schemas.openxmlformats.org/officeDocument/2006/relationships/hyperlink" Target="http://mammals.biodiversityireland.ie/images/species/fullsize/Brandts%20bat%20(F.%20Greenaway)%20Copyright%20NPWS.jpg" TargetMode="External"/><Relationship Id="rId12" Type="http://schemas.openxmlformats.org/officeDocument/2006/relationships/hyperlink" Target="http://www.huffingtonpost.co.uk/2013/10/15/harry-styles-rosie-huntington-whiteley-one-direction_n_4099875.html" TargetMode="External"/><Relationship Id="rId13" Type="http://schemas.openxmlformats.org/officeDocument/2006/relationships/hyperlink" Target="http://www.petsmart.com/live-pet/live-fish/zebra-danio-zid36-15274/cat-36-catid-700002" TargetMode="External"/><Relationship Id="rId14" Type="http://schemas.openxmlformats.org/officeDocument/2006/relationships/hyperlink" Target="http://www.rsmas.miami.edu/blog/wp-content/uploads/2011/12/Green-Sea-Turtle-061022-French-Reef-KL-IMG_4313.jpg" TargetMode="External"/><Relationship Id="rId15" Type="http://schemas.openxmlformats.org/officeDocument/2006/relationships/hyperlink" Target="http://upload.wikimedia.org/wikipedia/commons/0/05/Day-old_mice.JPG" TargetMode="External"/><Relationship Id="rId16" Type="http://schemas.openxmlformats.org/officeDocument/2006/relationships/hyperlink" Target="http://gokids.com.au/spectacled-flying-fox" TargetMode="External"/><Relationship Id="rId1" Type="http://schemas.openxmlformats.org/officeDocument/2006/relationships/slideLayout" Target="../slideLayouts/slideLayout2.xml"/><Relationship Id="rId2" Type="http://schemas.openxmlformats.org/officeDocument/2006/relationships/hyperlink" Target="http://www.telegraph.co.uk/culture/9526045/Why-not-all-deaf-people-want-to-be-cured.html" TargetMode="External"/><Relationship Id="rId3" Type="http://schemas.openxmlformats.org/officeDocument/2006/relationships/hyperlink" Target="https://www.nidcd.nih.gov/health/hearing/pages/eva.aspx" TargetMode="External"/><Relationship Id="rId4" Type="http://schemas.openxmlformats.org/officeDocument/2006/relationships/hyperlink" Target="http://www.thehealthage.com/2010/04/gene-causes-childhood-deafness-is-detected/" TargetMode="External"/><Relationship Id="rId5" Type="http://schemas.openxmlformats.org/officeDocument/2006/relationships/hyperlink" Target="http://qjmed.oxfordjournals.org/content/93/2/99.long" TargetMode="External"/><Relationship Id="rId6" Type="http://schemas.openxmlformats.org/officeDocument/2006/relationships/hyperlink" Target="http://nandabooks.blogspot.com/2012/10/nursing-care-plan-for-goiter-assessment.html" TargetMode="External"/><Relationship Id="rId7" Type="http://schemas.openxmlformats.org/officeDocument/2006/relationships/hyperlink" Target="http://www.imbb.forth.gr/people/delidakis/" TargetMode="External"/><Relationship Id="rId8" Type="http://schemas.openxmlformats.org/officeDocument/2006/relationships/hyperlink" Target="http://www.emouseatlas.org/emap/home.html" TargetMode="External"/><Relationship Id="rId9" Type="http://schemas.openxmlformats.org/officeDocument/2006/relationships/hyperlink" Target="http://pestcontrolmk.co.uk/rodent-control-milton-keynes-area/" TargetMode="External"/><Relationship Id="rId10" Type="http://schemas.openxmlformats.org/officeDocument/2006/relationships/hyperlink" Target="http://en.wikipedia.org/wiki/Mous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1" Type="http://schemas.microsoft.com/office/2007/relationships/hdphoto" Target="../media/hdphoto2.wdp"/><Relationship Id="rId12" Type="http://schemas.openxmlformats.org/officeDocument/2006/relationships/image" Target="../media/image16.jpg"/><Relationship Id="rId13"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png"/><Relationship Id="rId6" Type="http://schemas.openxmlformats.org/officeDocument/2006/relationships/image" Target="../media/image12.jpg"/><Relationship Id="rId7" Type="http://schemas.openxmlformats.org/officeDocument/2006/relationships/image" Target="../media/image13.jpg"/><Relationship Id="rId8" Type="http://schemas.openxmlformats.org/officeDocument/2006/relationships/image" Target="../media/image14.png"/><Relationship Id="rId9" Type="http://schemas.microsoft.com/office/2007/relationships/hdphoto" Target="../media/hdphoto1.wdp"/><Relationship Id="rId10"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png"/><Relationship Id="rId8" Type="http://schemas.microsoft.com/office/2007/relationships/hdphoto" Target="../media/hdphoto1.wdp"/><Relationship Id="rId9" Type="http://schemas.openxmlformats.org/officeDocument/2006/relationships/image" Target="../media/image15.png"/><Relationship Id="rId10" Type="http://schemas.microsoft.com/office/2007/relationships/hdphoto" Target="../media/hdphoto2.wdp"/><Relationship Id="rId11"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0418"/>
            <a:ext cx="8229600" cy="842898"/>
          </a:xfrm>
        </p:spPr>
        <p:txBody>
          <a:bodyPr>
            <a:normAutofit fontScale="85000" lnSpcReduction="20000"/>
          </a:bodyPr>
          <a:lstStyle/>
          <a:p>
            <a:pPr marL="0" lvl="0" indent="0" algn="ctr">
              <a:buNone/>
            </a:pPr>
            <a:r>
              <a:rPr lang="en-US" dirty="0">
                <a:solidFill>
                  <a:srgbClr val="660066"/>
                </a:solidFill>
                <a:latin typeface="Helvetica Light"/>
                <a:cs typeface="Helvetica Light"/>
              </a:rPr>
              <a:t>Erin </a:t>
            </a:r>
            <a:r>
              <a:rPr lang="en-US" dirty="0" smtClean="0">
                <a:solidFill>
                  <a:srgbClr val="660066"/>
                </a:solidFill>
                <a:latin typeface="Helvetica Light"/>
                <a:cs typeface="Helvetica Light"/>
              </a:rPr>
              <a:t>Tapper</a:t>
            </a:r>
          </a:p>
          <a:p>
            <a:pPr marL="0" lvl="0" indent="0" algn="ctr">
              <a:buNone/>
            </a:pPr>
            <a:r>
              <a:rPr lang="en-US" dirty="0" smtClean="0">
                <a:solidFill>
                  <a:srgbClr val="660066"/>
                </a:solidFill>
                <a:latin typeface="Helvetica Light"/>
                <a:cs typeface="Helvetica Light"/>
              </a:rPr>
              <a:t>564, Spring 2014</a:t>
            </a:r>
            <a:endParaRPr lang="en-US" dirty="0">
              <a:solidFill>
                <a:srgbClr val="660066"/>
              </a:solidFill>
              <a:latin typeface="Helvetica Light"/>
              <a:cs typeface="Helvetica Light"/>
            </a:endParaRPr>
          </a:p>
          <a:p>
            <a:pPr marL="0" lvl="0" indent="0" algn="ctr">
              <a:buNone/>
            </a:pPr>
            <a:endParaRPr lang="en-US" sz="2000" baseline="30000" dirty="0">
              <a:solidFill>
                <a:srgbClr val="FFFFFF"/>
              </a:solidFill>
              <a:latin typeface="Helvetica Light"/>
              <a:cs typeface="Helvetica Light"/>
            </a:endParaRPr>
          </a:p>
          <a:p>
            <a:pPr marL="0" indent="0">
              <a:buNone/>
            </a:pPr>
            <a:endParaRPr lang="en-US" dirty="0"/>
          </a:p>
        </p:txBody>
      </p:sp>
      <p:sp>
        <p:nvSpPr>
          <p:cNvPr id="2" name="Title 1"/>
          <p:cNvSpPr>
            <a:spLocks noGrp="1"/>
          </p:cNvSpPr>
          <p:nvPr>
            <p:ph type="title"/>
          </p:nvPr>
        </p:nvSpPr>
        <p:spPr>
          <a:xfrm>
            <a:off x="-214547" y="706973"/>
            <a:ext cx="9573094" cy="1143000"/>
          </a:xfrm>
        </p:spPr>
        <p:txBody>
          <a:bodyPr>
            <a:noAutofit/>
          </a:bodyPr>
          <a:lstStyle/>
          <a:p>
            <a:r>
              <a:rPr lang="en-US" sz="4000" dirty="0" err="1" smtClean="0">
                <a:solidFill>
                  <a:srgbClr val="660066"/>
                </a:solidFill>
                <a:latin typeface="Helvetica"/>
                <a:cs typeface="Helvetica"/>
              </a:rPr>
              <a:t>Pendred</a:t>
            </a:r>
            <a:r>
              <a:rPr lang="en-US" sz="4000" dirty="0" smtClean="0">
                <a:solidFill>
                  <a:srgbClr val="660066"/>
                </a:solidFill>
                <a:latin typeface="Helvetica"/>
                <a:cs typeface="Helvetica"/>
              </a:rPr>
              <a:t> Syndrome and </a:t>
            </a:r>
            <a:r>
              <a:rPr lang="en-US" sz="4000" i="1" dirty="0" smtClean="0">
                <a:solidFill>
                  <a:srgbClr val="660066"/>
                </a:solidFill>
                <a:latin typeface="Helvetica"/>
                <a:cs typeface="Helvetica"/>
              </a:rPr>
              <a:t>SLC26A4</a:t>
            </a:r>
            <a:endParaRPr lang="en-US" sz="4000" i="1" dirty="0">
              <a:solidFill>
                <a:srgbClr val="660066"/>
              </a:solidFill>
              <a:latin typeface="Helvetica"/>
              <a:cs typeface="Helvetica"/>
            </a:endParaRPr>
          </a:p>
        </p:txBody>
      </p:sp>
      <p:cxnSp>
        <p:nvCxnSpPr>
          <p:cNvPr id="8" name="Straight Connector 7"/>
          <p:cNvCxnSpPr/>
          <p:nvPr/>
        </p:nvCxnSpPr>
        <p:spPr>
          <a:xfrm>
            <a:off x="312079" y="1742459"/>
            <a:ext cx="8519843" cy="1607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541705" y="5019669"/>
            <a:ext cx="6060590" cy="1607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pic>
        <p:nvPicPr>
          <p:cNvPr id="7" name="Picture 6" descr="564.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963" y="1996556"/>
            <a:ext cx="4122074" cy="2747803"/>
          </a:xfrm>
          <a:prstGeom prst="rect">
            <a:avLst/>
          </a:prstGeom>
        </p:spPr>
      </p:pic>
    </p:spTree>
    <p:extLst>
      <p:ext uri="{BB962C8B-B14F-4D97-AF65-F5344CB8AC3E}">
        <p14:creationId xmlns:p14="http://schemas.microsoft.com/office/powerpoint/2010/main" val="3543865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1200329"/>
          </a:xfrm>
          <a:prstGeom prst="rect">
            <a:avLst/>
          </a:prstGeom>
        </p:spPr>
        <p:txBody>
          <a:bodyPr wrap="square">
            <a:spAutoFit/>
          </a:bodyPr>
          <a:lstStyle/>
          <a:p>
            <a:r>
              <a:rPr lang="en-US" sz="3600" dirty="0" smtClean="0">
                <a:solidFill>
                  <a:srgbClr val="660066"/>
                </a:solidFill>
                <a:latin typeface="Helvetica Light"/>
                <a:ea typeface="+mj-ea"/>
                <a:cs typeface="Helvetica Light"/>
              </a:rPr>
              <a:t>Aim 1:</a:t>
            </a:r>
            <a:r>
              <a:rPr lang="en-US" sz="3600" dirty="0">
                <a:solidFill>
                  <a:srgbClr val="660066"/>
                </a:solidFill>
                <a:latin typeface="Helvetica Light"/>
                <a:cs typeface="Helvetica Light"/>
              </a:rPr>
              <a:t> t</a:t>
            </a:r>
            <a:r>
              <a:rPr lang="en-US" sz="3600" dirty="0" smtClean="0">
                <a:solidFill>
                  <a:srgbClr val="660066"/>
                </a:solidFill>
                <a:latin typeface="Helvetica Light"/>
                <a:cs typeface="Helvetica Light"/>
              </a:rPr>
              <a:t>o identify amino </a:t>
            </a:r>
            <a:r>
              <a:rPr lang="en-US" sz="3600" dirty="0">
                <a:solidFill>
                  <a:srgbClr val="660066"/>
                </a:solidFill>
                <a:latin typeface="Helvetica Light"/>
                <a:cs typeface="Helvetica Light"/>
              </a:rPr>
              <a:t>acid changes between species </a:t>
            </a:r>
            <a:r>
              <a:rPr lang="en-US" sz="3600" dirty="0" smtClean="0">
                <a:solidFill>
                  <a:srgbClr val="660066"/>
                </a:solidFill>
                <a:latin typeface="Helvetica Light"/>
                <a:ea typeface="+mj-ea"/>
                <a:cs typeface="Helvetica Light"/>
              </a:rPr>
              <a:t> </a:t>
            </a:r>
            <a:endParaRPr lang="en-US" sz="3600" dirty="0">
              <a:solidFill>
                <a:srgbClr val="660066"/>
              </a:solidFill>
            </a:endParaRPr>
          </a:p>
        </p:txBody>
      </p:sp>
      <p:cxnSp>
        <p:nvCxnSpPr>
          <p:cNvPr id="6" name="Straight Connector 5"/>
          <p:cNvCxnSpPr/>
          <p:nvPr/>
        </p:nvCxnSpPr>
        <p:spPr>
          <a:xfrm flipV="1">
            <a:off x="112656" y="1211700"/>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36893" y="1607734"/>
            <a:ext cx="7520415" cy="1"/>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1163357" y="1350479"/>
            <a:ext cx="697885" cy="5492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ST</a:t>
            </a:r>
            <a:endParaRPr lang="en-US" dirty="0"/>
          </a:p>
        </p:txBody>
      </p:sp>
      <p:sp>
        <p:nvSpPr>
          <p:cNvPr id="11" name="Rounded Rectangle 10"/>
          <p:cNvSpPr/>
          <p:nvPr/>
        </p:nvSpPr>
        <p:spPr>
          <a:xfrm>
            <a:off x="3217473" y="1350479"/>
            <a:ext cx="2619926" cy="5492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2" name="Rounded Rectangle 11"/>
          <p:cNvSpPr/>
          <p:nvPr/>
        </p:nvSpPr>
        <p:spPr>
          <a:xfrm>
            <a:off x="6579616" y="1350479"/>
            <a:ext cx="1285032" cy="549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STAS</a:t>
            </a:r>
            <a:endParaRPr lang="en-US" dirty="0"/>
          </a:p>
        </p:txBody>
      </p:sp>
      <p:cxnSp>
        <p:nvCxnSpPr>
          <p:cNvPr id="5" name="Straight Connector 4"/>
          <p:cNvCxnSpPr/>
          <p:nvPr/>
        </p:nvCxnSpPr>
        <p:spPr>
          <a:xfrm flipH="1">
            <a:off x="264597" y="1899691"/>
            <a:ext cx="3111649" cy="6101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794258" y="1899691"/>
            <a:ext cx="5096922" cy="6101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3" name="Picture 2" descr="logo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0732"/>
            <a:ext cx="9144000" cy="1366024"/>
          </a:xfrm>
          <a:prstGeom prst="rect">
            <a:avLst/>
          </a:prstGeom>
        </p:spPr>
      </p:pic>
      <p:sp>
        <p:nvSpPr>
          <p:cNvPr id="14" name="Rounded Rectangle 13"/>
          <p:cNvSpPr/>
          <p:nvPr/>
        </p:nvSpPr>
        <p:spPr>
          <a:xfrm>
            <a:off x="3328015" y="1350479"/>
            <a:ext cx="697885" cy="54921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t>A</a:t>
            </a:r>
          </a:p>
        </p:txBody>
      </p:sp>
      <p:pic>
        <p:nvPicPr>
          <p:cNvPr id="7" name="Picture 6" descr="Screen Shot 2014-05-06 at 8.13.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99742"/>
            <a:ext cx="9144000" cy="2060888"/>
          </a:xfrm>
          <a:prstGeom prst="rect">
            <a:avLst/>
          </a:prstGeom>
        </p:spPr>
      </p:pic>
      <p:sp>
        <p:nvSpPr>
          <p:cNvPr id="17" name="TextBox 16"/>
          <p:cNvSpPr txBox="1"/>
          <p:nvPr/>
        </p:nvSpPr>
        <p:spPr>
          <a:xfrm>
            <a:off x="-19690" y="5161686"/>
            <a:ext cx="9144000" cy="369332"/>
          </a:xfrm>
          <a:prstGeom prst="rect">
            <a:avLst/>
          </a:prstGeom>
          <a:noFill/>
        </p:spPr>
        <p:txBody>
          <a:bodyPr wrap="square" rtlCol="0">
            <a:spAutoFit/>
          </a:bodyPr>
          <a:lstStyle/>
          <a:p>
            <a:r>
              <a:rPr lang="en-US" dirty="0" smtClean="0"/>
              <a:t>……………………………………………………………………………………………………………………………………………………..</a:t>
            </a:r>
            <a:endParaRPr lang="en-US" dirty="0"/>
          </a:p>
        </p:txBody>
      </p:sp>
      <p:sp>
        <p:nvSpPr>
          <p:cNvPr id="18" name="TextBox 17"/>
          <p:cNvSpPr txBox="1"/>
          <p:nvPr/>
        </p:nvSpPr>
        <p:spPr>
          <a:xfrm>
            <a:off x="-19690" y="4795778"/>
            <a:ext cx="9144000" cy="369332"/>
          </a:xfrm>
          <a:prstGeom prst="rect">
            <a:avLst/>
          </a:prstGeom>
          <a:noFill/>
        </p:spPr>
        <p:txBody>
          <a:bodyPr wrap="square" rtlCol="0">
            <a:spAutoFit/>
          </a:bodyPr>
          <a:lstStyle/>
          <a:p>
            <a:r>
              <a:rPr lang="en-US" dirty="0" smtClean="0"/>
              <a:t>……………………………………………………………………………………………………………………………………………………..</a:t>
            </a:r>
            <a:endParaRPr lang="en-US" dirty="0"/>
          </a:p>
        </p:txBody>
      </p:sp>
      <p:sp>
        <p:nvSpPr>
          <p:cNvPr id="19" name="Rectangle 18"/>
          <p:cNvSpPr/>
          <p:nvPr/>
        </p:nvSpPr>
        <p:spPr>
          <a:xfrm>
            <a:off x="3902738" y="3864472"/>
            <a:ext cx="246324" cy="1819564"/>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135502" y="3864472"/>
            <a:ext cx="1111162" cy="1819564"/>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073172" y="5594775"/>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2" name="Oval 21"/>
          <p:cNvSpPr/>
          <p:nvPr/>
        </p:nvSpPr>
        <p:spPr>
          <a:xfrm>
            <a:off x="3865722" y="5594775"/>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3" name="Oval 22"/>
          <p:cNvSpPr/>
          <p:nvPr/>
        </p:nvSpPr>
        <p:spPr>
          <a:xfrm>
            <a:off x="6374560" y="5594775"/>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4" name="Oval 23"/>
          <p:cNvSpPr/>
          <p:nvPr/>
        </p:nvSpPr>
        <p:spPr>
          <a:xfrm>
            <a:off x="6556262" y="3584881"/>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p:nvPr/>
        </p:nvSpPr>
        <p:spPr>
          <a:xfrm>
            <a:off x="5499585" y="4654852"/>
            <a:ext cx="258297" cy="430475"/>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202363" y="4654852"/>
            <a:ext cx="258297" cy="430475"/>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1861242" y="5844544"/>
            <a:ext cx="8573665" cy="1015663"/>
          </a:xfrm>
          <a:prstGeom prst="rect">
            <a:avLst/>
          </a:prstGeom>
          <a:noFill/>
        </p:spPr>
        <p:txBody>
          <a:bodyPr wrap="square" rtlCol="0">
            <a:spAutoFit/>
          </a:bodyPr>
          <a:lstStyle/>
          <a:p>
            <a:r>
              <a:rPr lang="en-US" sz="2000" dirty="0" smtClean="0">
                <a:solidFill>
                  <a:srgbClr val="16847C"/>
                </a:solidFill>
                <a:latin typeface="Helvetica Light"/>
                <a:cs typeface="Helvetica Light"/>
              </a:rPr>
              <a:t>Phosphorylation sites are affected by amino acid variability</a:t>
            </a:r>
          </a:p>
          <a:p>
            <a:r>
              <a:rPr lang="en-US" sz="2000" dirty="0" smtClean="0">
                <a:solidFill>
                  <a:srgbClr val="16847C"/>
                </a:solidFill>
                <a:latin typeface="Helvetica Light"/>
                <a:cs typeface="Helvetica Light"/>
              </a:rPr>
              <a:t>Variability in bat species sequences </a:t>
            </a:r>
          </a:p>
          <a:p>
            <a:r>
              <a:rPr lang="en-US" sz="2000" dirty="0" smtClean="0">
                <a:solidFill>
                  <a:srgbClr val="16847C"/>
                </a:solidFill>
                <a:latin typeface="Helvetica Light"/>
                <a:cs typeface="Helvetica Light"/>
              </a:rPr>
              <a:t>Polar </a:t>
            </a:r>
            <a:r>
              <a:rPr lang="en-US" sz="2000" dirty="0" err="1" smtClean="0">
                <a:solidFill>
                  <a:srgbClr val="16847C"/>
                </a:solidFill>
                <a:latin typeface="Helvetica Light"/>
                <a:cs typeface="Helvetica Light"/>
              </a:rPr>
              <a:t>Histidine</a:t>
            </a:r>
            <a:r>
              <a:rPr lang="en-US" sz="2000" dirty="0" smtClean="0">
                <a:solidFill>
                  <a:srgbClr val="16847C"/>
                </a:solidFill>
                <a:latin typeface="Helvetica Light"/>
                <a:cs typeface="Helvetica Light"/>
              </a:rPr>
              <a:t> </a:t>
            </a:r>
            <a:r>
              <a:rPr lang="en-US" sz="2000" dirty="0" smtClean="0">
                <a:solidFill>
                  <a:srgbClr val="16847C"/>
                </a:solidFill>
                <a:latin typeface="Helvetica Light"/>
                <a:cs typeface="Helvetica Light"/>
              </a:rPr>
              <a:t>residues in </a:t>
            </a:r>
            <a:r>
              <a:rPr lang="en-US" sz="2000" dirty="0" err="1" smtClean="0">
                <a:solidFill>
                  <a:srgbClr val="16847C"/>
                </a:solidFill>
                <a:latin typeface="Helvetica Light"/>
                <a:cs typeface="Helvetica Light"/>
              </a:rPr>
              <a:t>zebrafish</a:t>
            </a:r>
            <a:endParaRPr lang="en-US" sz="2000" dirty="0">
              <a:solidFill>
                <a:srgbClr val="660066"/>
              </a:solidFill>
              <a:latin typeface="Helvetica Light"/>
              <a:cs typeface="Helvetica Light"/>
            </a:endParaRPr>
          </a:p>
        </p:txBody>
      </p:sp>
      <p:pic>
        <p:nvPicPr>
          <p:cNvPr id="2" name="Picture 1" descr="Screen Shot 2014-04-30 at 5.45.38 PM.png"/>
          <p:cNvPicPr>
            <a:picLocks noChangeAspect="1"/>
          </p:cNvPicPr>
          <p:nvPr/>
        </p:nvPicPr>
        <p:blipFill rotWithShape="1">
          <a:blip r:embed="rId5">
            <a:extLst>
              <a:ext uri="{28A0092B-C50C-407E-A947-70E740481C1C}">
                <a14:useLocalDpi xmlns:a14="http://schemas.microsoft.com/office/drawing/2010/main" val="0"/>
              </a:ext>
            </a:extLst>
          </a:blip>
          <a:srcRect r="13913"/>
          <a:stretch/>
        </p:blipFill>
        <p:spPr>
          <a:xfrm>
            <a:off x="12464" y="5594775"/>
            <a:ext cx="1583634" cy="434347"/>
          </a:xfrm>
          <a:prstGeom prst="rect">
            <a:avLst/>
          </a:prstGeom>
        </p:spPr>
      </p:pic>
      <p:sp>
        <p:nvSpPr>
          <p:cNvPr id="28" name="Oval 27"/>
          <p:cNvSpPr/>
          <p:nvPr/>
        </p:nvSpPr>
        <p:spPr>
          <a:xfrm>
            <a:off x="6773366" y="5223321"/>
            <a:ext cx="258297" cy="430475"/>
          </a:xfrm>
          <a:prstGeom prst="ellipse">
            <a:avLst/>
          </a:prstGeom>
          <a:noFill/>
          <a:ln w="57150" cmpd="sng">
            <a:solidFill>
              <a:srgbClr val="FF3D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956545" y="3587753"/>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Tree>
    <p:extLst>
      <p:ext uri="{BB962C8B-B14F-4D97-AF65-F5344CB8AC3E}">
        <p14:creationId xmlns:p14="http://schemas.microsoft.com/office/powerpoint/2010/main" val="2628371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P spid="25" grpId="0" animBg="1"/>
      <p:bldP spid="26"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92464"/>
            <a:ext cx="9144000" cy="1366024"/>
          </a:xfrm>
          <a:prstGeom prst="rect">
            <a:avLst/>
          </a:prstGeom>
        </p:spPr>
      </p:pic>
      <p:pic>
        <p:nvPicPr>
          <p:cNvPr id="14" name="Picture 13" descr="564.motif1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82887"/>
            <a:ext cx="9144000" cy="2070847"/>
          </a:xfrm>
          <a:prstGeom prst="rect">
            <a:avLst/>
          </a:prstGeom>
        </p:spPr>
      </p:pic>
      <p:sp>
        <p:nvSpPr>
          <p:cNvPr id="16" name="Rectangle 15"/>
          <p:cNvSpPr/>
          <p:nvPr/>
        </p:nvSpPr>
        <p:spPr>
          <a:xfrm>
            <a:off x="0" y="0"/>
            <a:ext cx="9144000" cy="1200329"/>
          </a:xfrm>
          <a:prstGeom prst="rect">
            <a:avLst/>
          </a:prstGeom>
        </p:spPr>
        <p:txBody>
          <a:bodyPr wrap="square">
            <a:spAutoFit/>
          </a:bodyPr>
          <a:lstStyle/>
          <a:p>
            <a:r>
              <a:rPr lang="en-US" sz="3600" dirty="0" smtClean="0">
                <a:solidFill>
                  <a:srgbClr val="660066"/>
                </a:solidFill>
                <a:latin typeface="Helvetica Light"/>
                <a:ea typeface="+mj-ea"/>
                <a:cs typeface="Helvetica Light"/>
              </a:rPr>
              <a:t>Aim 1: </a:t>
            </a:r>
            <a:r>
              <a:rPr lang="en-US" sz="3600" dirty="0">
                <a:solidFill>
                  <a:srgbClr val="660066"/>
                </a:solidFill>
                <a:latin typeface="Helvetica Light"/>
                <a:ea typeface="+mj-ea"/>
                <a:cs typeface="Helvetica Light"/>
              </a:rPr>
              <a:t>t</a:t>
            </a:r>
            <a:r>
              <a:rPr lang="en-US" sz="3600" dirty="0" smtClean="0">
                <a:solidFill>
                  <a:srgbClr val="660066"/>
                </a:solidFill>
                <a:latin typeface="Helvetica Light"/>
                <a:ea typeface="+mj-ea"/>
                <a:cs typeface="Helvetica Light"/>
              </a:rPr>
              <a:t>o identify amino acid changes between species </a:t>
            </a:r>
            <a:endParaRPr lang="en-US" sz="3600" dirty="0">
              <a:solidFill>
                <a:srgbClr val="660066"/>
              </a:solidFill>
            </a:endParaRPr>
          </a:p>
        </p:txBody>
      </p:sp>
      <p:cxnSp>
        <p:nvCxnSpPr>
          <p:cNvPr id="6" name="Straight Connector 5"/>
          <p:cNvCxnSpPr/>
          <p:nvPr/>
        </p:nvCxnSpPr>
        <p:spPr>
          <a:xfrm flipV="1">
            <a:off x="112656" y="1211700"/>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36893" y="1607593"/>
            <a:ext cx="7520415" cy="1"/>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1163357" y="1350338"/>
            <a:ext cx="697885" cy="5492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ST</a:t>
            </a:r>
            <a:endParaRPr lang="en-US" dirty="0"/>
          </a:p>
        </p:txBody>
      </p:sp>
      <p:sp>
        <p:nvSpPr>
          <p:cNvPr id="11" name="Rounded Rectangle 10"/>
          <p:cNvSpPr/>
          <p:nvPr/>
        </p:nvSpPr>
        <p:spPr>
          <a:xfrm>
            <a:off x="3217473" y="1350338"/>
            <a:ext cx="2619926" cy="5492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2" name="Rounded Rectangle 11"/>
          <p:cNvSpPr/>
          <p:nvPr/>
        </p:nvSpPr>
        <p:spPr>
          <a:xfrm>
            <a:off x="6579616" y="1350338"/>
            <a:ext cx="1285032" cy="549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STAS</a:t>
            </a:r>
            <a:endParaRPr lang="en-US" dirty="0"/>
          </a:p>
        </p:txBody>
      </p:sp>
      <p:cxnSp>
        <p:nvCxnSpPr>
          <p:cNvPr id="5" name="Straight Connector 4"/>
          <p:cNvCxnSpPr/>
          <p:nvPr/>
        </p:nvCxnSpPr>
        <p:spPr>
          <a:xfrm flipH="1">
            <a:off x="264596" y="1899550"/>
            <a:ext cx="4060215" cy="6101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87518" y="1899550"/>
            <a:ext cx="4003662" cy="6101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405331" y="3889844"/>
            <a:ext cx="246324" cy="1819564"/>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ounded Rectangle 18"/>
          <p:cNvSpPr/>
          <p:nvPr/>
        </p:nvSpPr>
        <p:spPr>
          <a:xfrm>
            <a:off x="4324811" y="1350338"/>
            <a:ext cx="697885" cy="54921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a:t>B</a:t>
            </a:r>
          </a:p>
        </p:txBody>
      </p:sp>
      <p:sp>
        <p:nvSpPr>
          <p:cNvPr id="7" name="TextBox 6"/>
          <p:cNvSpPr txBox="1"/>
          <p:nvPr/>
        </p:nvSpPr>
        <p:spPr>
          <a:xfrm>
            <a:off x="0" y="5182750"/>
            <a:ext cx="9144000"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4361" y="4793728"/>
            <a:ext cx="9144000" cy="369332"/>
          </a:xfrm>
          <a:prstGeom prst="rect">
            <a:avLst/>
          </a:prstGeom>
          <a:noFill/>
        </p:spPr>
        <p:txBody>
          <a:bodyPr wrap="square" rtlCol="0">
            <a:spAutoFit/>
          </a:bodyPr>
          <a:lstStyle/>
          <a:p>
            <a:r>
              <a:rPr lang="en-US" dirty="0" smtClean="0"/>
              <a:t>……………………………………………………………………………………………………………………………………………………..</a:t>
            </a:r>
            <a:endParaRPr lang="en-US" dirty="0"/>
          </a:p>
        </p:txBody>
      </p:sp>
      <p:sp>
        <p:nvSpPr>
          <p:cNvPr id="21" name="Oval 20"/>
          <p:cNvSpPr/>
          <p:nvPr/>
        </p:nvSpPr>
        <p:spPr>
          <a:xfrm>
            <a:off x="5362283" y="3570628"/>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2" name="Rectangle 21"/>
          <p:cNvSpPr/>
          <p:nvPr/>
        </p:nvSpPr>
        <p:spPr>
          <a:xfrm>
            <a:off x="3232569" y="3883946"/>
            <a:ext cx="708245" cy="1819564"/>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3185187" y="3580574"/>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p:nvPr/>
        </p:nvSpPr>
        <p:spPr>
          <a:xfrm>
            <a:off x="3697080" y="3580574"/>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6" name="Rectangle 25"/>
          <p:cNvSpPr/>
          <p:nvPr/>
        </p:nvSpPr>
        <p:spPr>
          <a:xfrm>
            <a:off x="5879389" y="3882061"/>
            <a:ext cx="246324" cy="1819564"/>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5851283" y="5657848"/>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8" name="Rectangle 27"/>
          <p:cNvSpPr/>
          <p:nvPr/>
        </p:nvSpPr>
        <p:spPr>
          <a:xfrm>
            <a:off x="6283684" y="3882061"/>
            <a:ext cx="246324" cy="1819564"/>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259260" y="3570847"/>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0" name="Oval 29"/>
          <p:cNvSpPr/>
          <p:nvPr/>
        </p:nvSpPr>
        <p:spPr>
          <a:xfrm>
            <a:off x="6251482" y="5657848"/>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32" name="Oval 31"/>
          <p:cNvSpPr/>
          <p:nvPr/>
        </p:nvSpPr>
        <p:spPr>
          <a:xfrm>
            <a:off x="4466394" y="4234005"/>
            <a:ext cx="344397" cy="839426"/>
          </a:xfrm>
          <a:prstGeom prst="ellipse">
            <a:avLst/>
          </a:prstGeom>
          <a:noFill/>
          <a:ln w="571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1" name="Picture 30" descr="Screen Shot 2014-04-30 at 5.45.38 PM.png"/>
          <p:cNvPicPr>
            <a:picLocks noChangeAspect="1"/>
          </p:cNvPicPr>
          <p:nvPr/>
        </p:nvPicPr>
        <p:blipFill rotWithShape="1">
          <a:blip r:embed="rId5">
            <a:extLst>
              <a:ext uri="{28A0092B-C50C-407E-A947-70E740481C1C}">
                <a14:useLocalDpi xmlns:a14="http://schemas.microsoft.com/office/drawing/2010/main" val="0"/>
              </a:ext>
            </a:extLst>
          </a:blip>
          <a:srcRect r="13913"/>
          <a:stretch/>
        </p:blipFill>
        <p:spPr>
          <a:xfrm>
            <a:off x="12464" y="5507687"/>
            <a:ext cx="1583634" cy="434347"/>
          </a:xfrm>
          <a:prstGeom prst="rect">
            <a:avLst/>
          </a:prstGeom>
        </p:spPr>
      </p:pic>
      <p:sp>
        <p:nvSpPr>
          <p:cNvPr id="33" name="TextBox 32"/>
          <p:cNvSpPr txBox="1"/>
          <p:nvPr/>
        </p:nvSpPr>
        <p:spPr>
          <a:xfrm>
            <a:off x="2298485" y="5853965"/>
            <a:ext cx="8573665" cy="707886"/>
          </a:xfrm>
          <a:prstGeom prst="rect">
            <a:avLst/>
          </a:prstGeom>
          <a:noFill/>
        </p:spPr>
        <p:txBody>
          <a:bodyPr wrap="square" rtlCol="0">
            <a:spAutoFit/>
          </a:bodyPr>
          <a:lstStyle/>
          <a:p>
            <a:r>
              <a:rPr lang="en-US" sz="2000" dirty="0" smtClean="0">
                <a:solidFill>
                  <a:srgbClr val="16847C"/>
                </a:solidFill>
                <a:latin typeface="Helvetica Light"/>
                <a:cs typeface="Helvetica Light"/>
              </a:rPr>
              <a:t>Phosphorylation sites are affected by amino acid variability</a:t>
            </a:r>
          </a:p>
          <a:p>
            <a:r>
              <a:rPr lang="en-US" sz="2000" dirty="0" smtClean="0">
                <a:solidFill>
                  <a:srgbClr val="16847C"/>
                </a:solidFill>
                <a:latin typeface="Helvetica Light"/>
                <a:cs typeface="Helvetica Light"/>
              </a:rPr>
              <a:t>Variability in bat species sequences </a:t>
            </a:r>
            <a:endParaRPr lang="en-US" sz="2000" dirty="0">
              <a:solidFill>
                <a:srgbClr val="660066"/>
              </a:solidFill>
              <a:latin typeface="Helvetica Light"/>
              <a:cs typeface="Helvetica Light"/>
            </a:endParaRPr>
          </a:p>
        </p:txBody>
      </p:sp>
      <p:sp>
        <p:nvSpPr>
          <p:cNvPr id="36" name="Oval 35"/>
          <p:cNvSpPr/>
          <p:nvPr/>
        </p:nvSpPr>
        <p:spPr>
          <a:xfrm>
            <a:off x="3406960" y="5622818"/>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Tree>
    <p:extLst>
      <p:ext uri="{BB962C8B-B14F-4D97-AF65-F5344CB8AC3E}">
        <p14:creationId xmlns:p14="http://schemas.microsoft.com/office/powerpoint/2010/main" val="35393781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20" grpId="0"/>
      <p:bldP spid="21" grpId="0" animBg="1"/>
      <p:bldP spid="22" grpId="0" animBg="1"/>
      <p:bldP spid="23" grpId="0" animBg="1"/>
      <p:bldP spid="25" grpId="0" animBg="1"/>
      <p:bldP spid="26" grpId="0" animBg="1"/>
      <p:bldP spid="27" grpId="0" animBg="1"/>
      <p:bldP spid="28" grpId="0" animBg="1"/>
      <p:bldP spid="29" grpId="0" animBg="1"/>
      <p:bldP spid="30"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5-04 at 3.50.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41772"/>
            <a:ext cx="9144000" cy="2015083"/>
          </a:xfrm>
          <a:prstGeom prst="rect">
            <a:avLst/>
          </a:prstGeom>
        </p:spPr>
      </p:pic>
      <p:sp>
        <p:nvSpPr>
          <p:cNvPr id="16" name="Rectangle 15"/>
          <p:cNvSpPr/>
          <p:nvPr/>
        </p:nvSpPr>
        <p:spPr>
          <a:xfrm>
            <a:off x="0" y="0"/>
            <a:ext cx="9144000" cy="1754327"/>
          </a:xfrm>
          <a:prstGeom prst="rect">
            <a:avLst/>
          </a:prstGeom>
        </p:spPr>
        <p:txBody>
          <a:bodyPr wrap="square">
            <a:spAutoFit/>
          </a:bodyPr>
          <a:lstStyle/>
          <a:p>
            <a:r>
              <a:rPr lang="en-US" sz="3600" dirty="0" smtClean="0">
                <a:solidFill>
                  <a:srgbClr val="660066"/>
                </a:solidFill>
                <a:latin typeface="Helvetica Light"/>
                <a:ea typeface="+mj-ea"/>
                <a:cs typeface="Helvetica Light"/>
              </a:rPr>
              <a:t>Aim 1: </a:t>
            </a:r>
            <a:r>
              <a:rPr lang="en-US" sz="3600" dirty="0" smtClean="0">
                <a:solidFill>
                  <a:srgbClr val="660066"/>
                </a:solidFill>
                <a:latin typeface="Helvetica Light"/>
                <a:cs typeface="Helvetica Light"/>
              </a:rPr>
              <a:t>to identify amino </a:t>
            </a:r>
            <a:r>
              <a:rPr lang="en-US" sz="3600" dirty="0">
                <a:solidFill>
                  <a:srgbClr val="660066"/>
                </a:solidFill>
                <a:latin typeface="Helvetica Light"/>
                <a:cs typeface="Helvetica Light"/>
              </a:rPr>
              <a:t>acid changes between species </a:t>
            </a:r>
            <a:endParaRPr lang="en-US" sz="3600" dirty="0">
              <a:solidFill>
                <a:srgbClr val="660066"/>
              </a:solidFill>
            </a:endParaRPr>
          </a:p>
          <a:p>
            <a:r>
              <a:rPr lang="en-US" sz="3600" dirty="0" smtClean="0">
                <a:solidFill>
                  <a:srgbClr val="660066"/>
                </a:solidFill>
                <a:latin typeface="Helvetica Light"/>
                <a:ea typeface="+mj-ea"/>
                <a:cs typeface="Helvetica Light"/>
              </a:rPr>
              <a:t> </a:t>
            </a:r>
            <a:endParaRPr lang="en-US" sz="3600" dirty="0">
              <a:solidFill>
                <a:srgbClr val="660066"/>
              </a:solidFill>
            </a:endParaRPr>
          </a:p>
        </p:txBody>
      </p:sp>
      <p:cxnSp>
        <p:nvCxnSpPr>
          <p:cNvPr id="6" name="Straight Connector 5"/>
          <p:cNvCxnSpPr/>
          <p:nvPr/>
        </p:nvCxnSpPr>
        <p:spPr>
          <a:xfrm flipV="1">
            <a:off x="112656" y="1211700"/>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36893" y="1607593"/>
            <a:ext cx="7520415" cy="1"/>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10" name="Rounded Rectangle 9"/>
          <p:cNvSpPr/>
          <p:nvPr/>
        </p:nvSpPr>
        <p:spPr>
          <a:xfrm>
            <a:off x="1163357" y="1350338"/>
            <a:ext cx="697885" cy="5492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ST</a:t>
            </a:r>
            <a:endParaRPr lang="en-US" dirty="0"/>
          </a:p>
        </p:txBody>
      </p:sp>
      <p:sp>
        <p:nvSpPr>
          <p:cNvPr id="11" name="Rounded Rectangle 10"/>
          <p:cNvSpPr/>
          <p:nvPr/>
        </p:nvSpPr>
        <p:spPr>
          <a:xfrm>
            <a:off x="3217473" y="1350338"/>
            <a:ext cx="2619926" cy="5492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2" name="Rounded Rectangle 11"/>
          <p:cNvSpPr/>
          <p:nvPr/>
        </p:nvSpPr>
        <p:spPr>
          <a:xfrm>
            <a:off x="6579616" y="1350338"/>
            <a:ext cx="1285032" cy="549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STAS</a:t>
            </a:r>
            <a:endParaRPr lang="en-US" dirty="0"/>
          </a:p>
        </p:txBody>
      </p:sp>
      <p:cxnSp>
        <p:nvCxnSpPr>
          <p:cNvPr id="5" name="Straight Connector 4"/>
          <p:cNvCxnSpPr/>
          <p:nvPr/>
        </p:nvCxnSpPr>
        <p:spPr>
          <a:xfrm flipH="1">
            <a:off x="264596" y="1899550"/>
            <a:ext cx="4603972" cy="610193"/>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556518" y="1899550"/>
            <a:ext cx="3334662" cy="610193"/>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8" name="Picture 7" descr="logo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275748"/>
            <a:ext cx="9144000" cy="1366024"/>
          </a:xfrm>
          <a:prstGeom prst="rect">
            <a:avLst/>
          </a:prstGeom>
        </p:spPr>
      </p:pic>
      <p:sp>
        <p:nvSpPr>
          <p:cNvPr id="19" name="Rectangle 18"/>
          <p:cNvSpPr/>
          <p:nvPr/>
        </p:nvSpPr>
        <p:spPr>
          <a:xfrm>
            <a:off x="7000807" y="3846681"/>
            <a:ext cx="161993" cy="1767825"/>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ounded Rectangle 16"/>
          <p:cNvSpPr/>
          <p:nvPr/>
        </p:nvSpPr>
        <p:spPr>
          <a:xfrm>
            <a:off x="4894080" y="1350338"/>
            <a:ext cx="697885" cy="54921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dirty="0" smtClean="0"/>
              <a:t>C</a:t>
            </a:r>
            <a:endParaRPr lang="en-US" sz="2800" dirty="0"/>
          </a:p>
        </p:txBody>
      </p:sp>
      <p:sp>
        <p:nvSpPr>
          <p:cNvPr id="18" name="TextBox 17"/>
          <p:cNvSpPr txBox="1"/>
          <p:nvPr/>
        </p:nvSpPr>
        <p:spPr>
          <a:xfrm>
            <a:off x="-29535" y="5171864"/>
            <a:ext cx="9144000" cy="369332"/>
          </a:xfrm>
          <a:prstGeom prst="rect">
            <a:avLst/>
          </a:prstGeom>
          <a:noFill/>
        </p:spPr>
        <p:txBody>
          <a:bodyPr wrap="square" rtlCol="0">
            <a:spAutoFit/>
          </a:bodyPr>
          <a:lstStyle/>
          <a:p>
            <a:r>
              <a:rPr lang="en-US" dirty="0" smtClean="0"/>
              <a:t>……………………………………………………………………………………………………………………………………………………..</a:t>
            </a:r>
            <a:endParaRPr lang="en-US" dirty="0"/>
          </a:p>
        </p:txBody>
      </p:sp>
      <p:sp>
        <p:nvSpPr>
          <p:cNvPr id="20" name="TextBox 19"/>
          <p:cNvSpPr txBox="1"/>
          <p:nvPr/>
        </p:nvSpPr>
        <p:spPr>
          <a:xfrm>
            <a:off x="-19690" y="4772997"/>
            <a:ext cx="9144000" cy="369332"/>
          </a:xfrm>
          <a:prstGeom prst="rect">
            <a:avLst/>
          </a:prstGeom>
          <a:noFill/>
        </p:spPr>
        <p:txBody>
          <a:bodyPr wrap="square" rtlCol="0">
            <a:spAutoFit/>
          </a:bodyPr>
          <a:lstStyle/>
          <a:p>
            <a:r>
              <a:rPr lang="en-US" dirty="0" smtClean="0"/>
              <a:t>……………………………………………………………………………………………………………………………………………………..</a:t>
            </a:r>
            <a:endParaRPr lang="en-US" dirty="0"/>
          </a:p>
        </p:txBody>
      </p:sp>
      <p:sp>
        <p:nvSpPr>
          <p:cNvPr id="21" name="Rectangle 20"/>
          <p:cNvSpPr/>
          <p:nvPr/>
        </p:nvSpPr>
        <p:spPr>
          <a:xfrm>
            <a:off x="7783651" y="3846681"/>
            <a:ext cx="161993" cy="1767825"/>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7193028" y="3846681"/>
            <a:ext cx="161993" cy="1767825"/>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872672" y="3527465"/>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4" name="Oval 23"/>
          <p:cNvSpPr/>
          <p:nvPr/>
        </p:nvSpPr>
        <p:spPr>
          <a:xfrm>
            <a:off x="7162800" y="5602839"/>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5" name="Oval 24"/>
          <p:cNvSpPr/>
          <p:nvPr/>
        </p:nvSpPr>
        <p:spPr>
          <a:xfrm>
            <a:off x="7704470" y="3527465"/>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6" name="Oval 25"/>
          <p:cNvSpPr/>
          <p:nvPr/>
        </p:nvSpPr>
        <p:spPr>
          <a:xfrm>
            <a:off x="7718595" y="5602839"/>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7" name="Rectangle 26"/>
          <p:cNvSpPr/>
          <p:nvPr/>
        </p:nvSpPr>
        <p:spPr>
          <a:xfrm>
            <a:off x="5915532" y="3846681"/>
            <a:ext cx="161993" cy="1767825"/>
          </a:xfrm>
          <a:prstGeom prst="rect">
            <a:avLst/>
          </a:prstGeom>
          <a:noFill/>
          <a:ln w="571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5833614" y="5602839"/>
            <a:ext cx="320356" cy="319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pic>
        <p:nvPicPr>
          <p:cNvPr id="29" name="Picture 28" descr="Screen Shot 2014-04-30 at 5.45.38 PM.png"/>
          <p:cNvPicPr>
            <a:picLocks noChangeAspect="1"/>
          </p:cNvPicPr>
          <p:nvPr/>
        </p:nvPicPr>
        <p:blipFill rotWithShape="1">
          <a:blip r:embed="rId5">
            <a:extLst>
              <a:ext uri="{28A0092B-C50C-407E-A947-70E740481C1C}">
                <a14:useLocalDpi xmlns:a14="http://schemas.microsoft.com/office/drawing/2010/main" val="0"/>
              </a:ext>
            </a:extLst>
          </a:blip>
          <a:srcRect r="13913"/>
          <a:stretch/>
        </p:blipFill>
        <p:spPr>
          <a:xfrm>
            <a:off x="12464" y="5593251"/>
            <a:ext cx="1583634" cy="434347"/>
          </a:xfrm>
          <a:prstGeom prst="rect">
            <a:avLst/>
          </a:prstGeom>
        </p:spPr>
      </p:pic>
      <p:sp>
        <p:nvSpPr>
          <p:cNvPr id="30" name="TextBox 29"/>
          <p:cNvSpPr txBox="1"/>
          <p:nvPr/>
        </p:nvSpPr>
        <p:spPr>
          <a:xfrm>
            <a:off x="2298485" y="5832193"/>
            <a:ext cx="8573665" cy="1015663"/>
          </a:xfrm>
          <a:prstGeom prst="rect">
            <a:avLst/>
          </a:prstGeom>
          <a:noFill/>
        </p:spPr>
        <p:txBody>
          <a:bodyPr wrap="square" rtlCol="0">
            <a:spAutoFit/>
          </a:bodyPr>
          <a:lstStyle/>
          <a:p>
            <a:r>
              <a:rPr lang="en-US" sz="2000" dirty="0" smtClean="0">
                <a:solidFill>
                  <a:srgbClr val="16847C"/>
                </a:solidFill>
                <a:latin typeface="Helvetica Light"/>
                <a:cs typeface="Helvetica Light"/>
              </a:rPr>
              <a:t>Phosphorylation sites are affected by amino acid variability</a:t>
            </a:r>
          </a:p>
          <a:p>
            <a:endParaRPr lang="en-US" sz="2000" dirty="0">
              <a:solidFill>
                <a:srgbClr val="16847C"/>
              </a:solidFill>
              <a:latin typeface="Helvetica Light"/>
              <a:cs typeface="Helvetica Light"/>
            </a:endParaRPr>
          </a:p>
          <a:p>
            <a:r>
              <a:rPr lang="en-US" sz="2000" dirty="0" smtClean="0">
                <a:solidFill>
                  <a:srgbClr val="16847C"/>
                </a:solidFill>
                <a:latin typeface="Helvetica Light"/>
                <a:cs typeface="Helvetica Light"/>
              </a:rPr>
              <a:t>Results: </a:t>
            </a:r>
            <a:r>
              <a:rPr lang="en-US" sz="2000" dirty="0" smtClean="0">
                <a:solidFill>
                  <a:srgbClr val="660066"/>
                </a:solidFill>
                <a:latin typeface="Helvetica Light"/>
                <a:cs typeface="Helvetica Light"/>
              </a:rPr>
              <a:t>Sequence </a:t>
            </a:r>
            <a:r>
              <a:rPr lang="en-US" sz="2000" dirty="0" smtClean="0">
                <a:solidFill>
                  <a:srgbClr val="660066"/>
                </a:solidFill>
                <a:latin typeface="Helvetica Light"/>
                <a:cs typeface="Helvetica Light"/>
              </a:rPr>
              <a:t>variability between hearing types</a:t>
            </a:r>
          </a:p>
        </p:txBody>
      </p:sp>
      <p:sp>
        <p:nvSpPr>
          <p:cNvPr id="32" name="Oval 31"/>
          <p:cNvSpPr/>
          <p:nvPr/>
        </p:nvSpPr>
        <p:spPr>
          <a:xfrm>
            <a:off x="4488414" y="5220162"/>
            <a:ext cx="258297" cy="430475"/>
          </a:xfrm>
          <a:prstGeom prst="ellipse">
            <a:avLst/>
          </a:prstGeom>
          <a:noFill/>
          <a:ln w="57150" cmpd="sng">
            <a:solidFill>
              <a:srgbClr val="FF3D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90831" y="5220162"/>
            <a:ext cx="258297" cy="430475"/>
          </a:xfrm>
          <a:prstGeom prst="ellipse">
            <a:avLst/>
          </a:prstGeom>
          <a:noFill/>
          <a:ln w="57150" cmpd="sng">
            <a:solidFill>
              <a:srgbClr val="FF3D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3596554" y="5228113"/>
            <a:ext cx="258297" cy="430475"/>
          </a:xfrm>
          <a:prstGeom prst="ellipse">
            <a:avLst/>
          </a:prstGeom>
          <a:noFill/>
          <a:ln w="57150" cmpd="sng">
            <a:solidFill>
              <a:srgbClr val="FF3D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4282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p:bldP spid="20" grpId="0"/>
      <p:bldP spid="21" grpId="0" animBg="1"/>
      <p:bldP spid="22" grpId="0" animBg="1"/>
      <p:bldP spid="23" grpId="0" animBg="1"/>
      <p:bldP spid="24" grpId="0" animBg="1"/>
      <p:bldP spid="25" grpId="0" animBg="1"/>
      <p:bldP spid="26" grpId="0" animBg="1"/>
      <p:bldP spid="27" grpId="0" animBg="1"/>
      <p:bldP spid="28"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4-05-02 at 9.05.0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971" y="1656869"/>
            <a:ext cx="5482085" cy="4804641"/>
          </a:xfrm>
          <a:prstGeom prst="rect">
            <a:avLst/>
          </a:prstGeom>
        </p:spPr>
      </p:pic>
      <p:sp>
        <p:nvSpPr>
          <p:cNvPr id="2" name="Rectangle 1"/>
          <p:cNvSpPr/>
          <p:nvPr/>
        </p:nvSpPr>
        <p:spPr>
          <a:xfrm>
            <a:off x="0" y="0"/>
            <a:ext cx="9144000" cy="1200329"/>
          </a:xfrm>
          <a:prstGeom prst="rect">
            <a:avLst/>
          </a:prstGeom>
        </p:spPr>
        <p:txBody>
          <a:bodyPr wrap="square">
            <a:spAutoFit/>
          </a:bodyPr>
          <a:lstStyle/>
          <a:p>
            <a:r>
              <a:rPr lang="en-US" sz="3600" dirty="0">
                <a:solidFill>
                  <a:srgbClr val="660066"/>
                </a:solidFill>
                <a:latin typeface="Helvetica Light"/>
                <a:cs typeface="Helvetica Light"/>
              </a:rPr>
              <a:t>Aim 2</a:t>
            </a:r>
            <a:r>
              <a:rPr lang="en-US" sz="3600" dirty="0" smtClean="0">
                <a:solidFill>
                  <a:srgbClr val="660066"/>
                </a:solidFill>
                <a:latin typeface="Helvetica Light"/>
                <a:cs typeface="Helvetica Light"/>
              </a:rPr>
              <a:t>: Identifying interaction partners in species with acute hearing</a:t>
            </a:r>
            <a:endParaRPr lang="en-US" sz="3600" dirty="0">
              <a:solidFill>
                <a:srgbClr val="660066"/>
              </a:solidFill>
              <a:latin typeface="Helvetica Light"/>
              <a:cs typeface="Helvetica Light"/>
            </a:endParaRPr>
          </a:p>
        </p:txBody>
      </p:sp>
      <p:cxnSp>
        <p:nvCxnSpPr>
          <p:cNvPr id="3" name="Straight Connector 2"/>
          <p:cNvCxnSpPr/>
          <p:nvPr/>
        </p:nvCxnSpPr>
        <p:spPr>
          <a:xfrm flipV="1">
            <a:off x="112656" y="1211700"/>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114500" y="1448042"/>
            <a:ext cx="5146639" cy="1569660"/>
          </a:xfrm>
          <a:prstGeom prst="rect">
            <a:avLst/>
          </a:prstGeom>
          <a:noFill/>
        </p:spPr>
        <p:txBody>
          <a:bodyPr wrap="square" rtlCol="0">
            <a:spAutoFit/>
          </a:bodyPr>
          <a:lstStyle/>
          <a:p>
            <a:r>
              <a:rPr lang="en-US" sz="2400" dirty="0" smtClean="0">
                <a:solidFill>
                  <a:srgbClr val="16847C"/>
                </a:solidFill>
                <a:latin typeface="Helvetica Light"/>
                <a:cs typeface="Helvetica Light"/>
              </a:rPr>
              <a:t>Why? </a:t>
            </a:r>
            <a:r>
              <a:rPr lang="en-US" sz="2400" dirty="0" smtClean="0">
                <a:solidFill>
                  <a:srgbClr val="660066"/>
                </a:solidFill>
                <a:latin typeface="Helvetica Light"/>
                <a:cs typeface="Helvetica Light"/>
              </a:rPr>
              <a:t>Amino acid changes and differences in hearing mechanisms likely cause interaction partner changes</a:t>
            </a:r>
            <a:endParaRPr lang="en-US" sz="2400" dirty="0">
              <a:solidFill>
                <a:srgbClr val="660066"/>
              </a:solidFill>
              <a:latin typeface="Helvetica Light"/>
              <a:cs typeface="Helvetica Light"/>
            </a:endParaRPr>
          </a:p>
        </p:txBody>
      </p:sp>
      <p:sp>
        <p:nvSpPr>
          <p:cNvPr id="5" name="TextBox 4"/>
          <p:cNvSpPr txBox="1"/>
          <p:nvPr/>
        </p:nvSpPr>
        <p:spPr>
          <a:xfrm>
            <a:off x="114500" y="3435856"/>
            <a:ext cx="8573665" cy="830997"/>
          </a:xfrm>
          <a:prstGeom prst="rect">
            <a:avLst/>
          </a:prstGeom>
          <a:noFill/>
        </p:spPr>
        <p:txBody>
          <a:bodyPr wrap="square" rtlCol="0">
            <a:spAutoFit/>
          </a:bodyPr>
          <a:lstStyle/>
          <a:p>
            <a:r>
              <a:rPr lang="en-US" sz="2400" dirty="0" smtClean="0">
                <a:solidFill>
                  <a:srgbClr val="16847C"/>
                </a:solidFill>
                <a:latin typeface="Helvetica Light"/>
                <a:cs typeface="Helvetica Light"/>
              </a:rPr>
              <a:t>How? </a:t>
            </a:r>
            <a:r>
              <a:rPr lang="en-US" sz="2400" dirty="0" smtClean="0">
                <a:solidFill>
                  <a:srgbClr val="660066"/>
                </a:solidFill>
                <a:latin typeface="Helvetica Light"/>
                <a:cs typeface="Helvetica Light"/>
              </a:rPr>
              <a:t>Yeast-2-Hybrid and</a:t>
            </a:r>
          </a:p>
          <a:p>
            <a:r>
              <a:rPr lang="en-US" sz="2400" dirty="0" smtClean="0">
                <a:solidFill>
                  <a:srgbClr val="660066"/>
                </a:solidFill>
                <a:latin typeface="Helvetica Light"/>
                <a:cs typeface="Helvetica Light"/>
              </a:rPr>
              <a:t>TAP-tag analysis </a:t>
            </a:r>
            <a:endParaRPr lang="en-US" sz="2400" dirty="0">
              <a:solidFill>
                <a:srgbClr val="660066"/>
              </a:solidFill>
              <a:latin typeface="Helvetica Light"/>
              <a:cs typeface="Helvetica Light"/>
            </a:endParaRPr>
          </a:p>
        </p:txBody>
      </p:sp>
      <p:sp>
        <p:nvSpPr>
          <p:cNvPr id="6" name="TextBox 5"/>
          <p:cNvSpPr txBox="1"/>
          <p:nvPr/>
        </p:nvSpPr>
        <p:spPr>
          <a:xfrm>
            <a:off x="129442" y="4592170"/>
            <a:ext cx="5592553" cy="1569660"/>
          </a:xfrm>
          <a:prstGeom prst="rect">
            <a:avLst/>
          </a:prstGeom>
          <a:noFill/>
        </p:spPr>
        <p:txBody>
          <a:bodyPr wrap="square" rtlCol="0">
            <a:spAutoFit/>
          </a:bodyPr>
          <a:lstStyle/>
          <a:p>
            <a:r>
              <a:rPr lang="en-US" sz="2400" dirty="0" smtClean="0">
                <a:solidFill>
                  <a:srgbClr val="16847C"/>
                </a:solidFill>
                <a:latin typeface="Helvetica Light"/>
                <a:cs typeface="Helvetica Light"/>
              </a:rPr>
              <a:t>Hypothesis: </a:t>
            </a:r>
            <a:r>
              <a:rPr lang="en-US" sz="2400" dirty="0" smtClean="0">
                <a:solidFill>
                  <a:srgbClr val="660066"/>
                </a:solidFill>
                <a:latin typeface="Helvetica Light"/>
                <a:cs typeface="Helvetica Light"/>
              </a:rPr>
              <a:t>Interaction partners will differ between species with different hearing mechanisms</a:t>
            </a:r>
          </a:p>
          <a:p>
            <a:endParaRPr lang="en-US" sz="2400" dirty="0">
              <a:solidFill>
                <a:srgbClr val="FF6600"/>
              </a:solidFill>
              <a:latin typeface="Helvetica Light"/>
              <a:cs typeface="Helvetica Light"/>
            </a:endParaRPr>
          </a:p>
        </p:txBody>
      </p:sp>
      <p:pic>
        <p:nvPicPr>
          <p:cNvPr id="8" name="Picture 7" descr="Screen Shot 2014-05-02 at 8.22.0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0041" y="6442327"/>
            <a:ext cx="2023804" cy="425518"/>
          </a:xfrm>
          <a:prstGeom prst="rect">
            <a:avLst/>
          </a:prstGeom>
        </p:spPr>
      </p:pic>
      <p:sp>
        <p:nvSpPr>
          <p:cNvPr id="10" name="Oval 9"/>
          <p:cNvSpPr/>
          <p:nvPr/>
        </p:nvSpPr>
        <p:spPr>
          <a:xfrm>
            <a:off x="5705208" y="4623825"/>
            <a:ext cx="3322954" cy="1740461"/>
          </a:xfrm>
          <a:prstGeom prst="ellipse">
            <a:avLst/>
          </a:prstGeom>
          <a:noFill/>
          <a:ln w="571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rot="1152612">
            <a:off x="7979103" y="1711017"/>
            <a:ext cx="1150524" cy="1941116"/>
          </a:xfrm>
          <a:prstGeom prst="ellipse">
            <a:avLst/>
          </a:prstGeom>
          <a:noFill/>
          <a:ln w="57150" cmpd="sng">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7690756" y="4298508"/>
            <a:ext cx="2545988" cy="400110"/>
          </a:xfrm>
          <a:prstGeom prst="rect">
            <a:avLst/>
          </a:prstGeom>
          <a:noFill/>
        </p:spPr>
        <p:txBody>
          <a:bodyPr wrap="square" rtlCol="0">
            <a:spAutoFit/>
          </a:bodyPr>
          <a:lstStyle/>
          <a:p>
            <a:r>
              <a:rPr lang="en-US" sz="2000" dirty="0" smtClean="0">
                <a:solidFill>
                  <a:schemeClr val="tx2">
                    <a:lumMod val="60000"/>
                    <a:lumOff val="40000"/>
                  </a:schemeClr>
                </a:solidFill>
                <a:latin typeface="Helvetica"/>
                <a:cs typeface="Helvetica"/>
              </a:rPr>
              <a:t>Thyroid</a:t>
            </a:r>
            <a:endParaRPr lang="en-US" sz="2000" dirty="0">
              <a:solidFill>
                <a:schemeClr val="tx2">
                  <a:lumMod val="60000"/>
                  <a:lumOff val="40000"/>
                </a:schemeClr>
              </a:solidFill>
              <a:latin typeface="Helvetica"/>
              <a:cs typeface="Helvetica"/>
            </a:endParaRPr>
          </a:p>
        </p:txBody>
      </p:sp>
      <p:sp>
        <p:nvSpPr>
          <p:cNvPr id="13" name="TextBox 12"/>
          <p:cNvSpPr txBox="1"/>
          <p:nvPr/>
        </p:nvSpPr>
        <p:spPr>
          <a:xfrm>
            <a:off x="7231639" y="1720852"/>
            <a:ext cx="2545988" cy="400110"/>
          </a:xfrm>
          <a:prstGeom prst="rect">
            <a:avLst/>
          </a:prstGeom>
          <a:noFill/>
        </p:spPr>
        <p:txBody>
          <a:bodyPr wrap="square" rtlCol="0">
            <a:spAutoFit/>
          </a:bodyPr>
          <a:lstStyle/>
          <a:p>
            <a:r>
              <a:rPr lang="en-US" sz="2000" dirty="0" smtClean="0">
                <a:solidFill>
                  <a:srgbClr val="660066"/>
                </a:solidFill>
                <a:latin typeface="Helvetica"/>
                <a:cs typeface="Helvetica"/>
              </a:rPr>
              <a:t>Hearing</a:t>
            </a:r>
            <a:endParaRPr lang="en-US" sz="2000" dirty="0">
              <a:solidFill>
                <a:srgbClr val="660066"/>
              </a:solidFill>
              <a:latin typeface="Helvetica"/>
              <a:cs typeface="Helvetica"/>
            </a:endParaRPr>
          </a:p>
        </p:txBody>
      </p:sp>
      <p:pic>
        <p:nvPicPr>
          <p:cNvPr id="7" name="Picture 6"/>
          <p:cNvPicPr>
            <a:picLocks noChangeAspect="1"/>
          </p:cNvPicPr>
          <p:nvPr/>
        </p:nvPicPr>
        <p:blipFill>
          <a:blip r:embed="rId5"/>
          <a:stretch>
            <a:fillRect/>
          </a:stretch>
        </p:blipFill>
        <p:spPr>
          <a:xfrm>
            <a:off x="8320676" y="5851227"/>
            <a:ext cx="833169" cy="591100"/>
          </a:xfrm>
          <a:prstGeom prst="rect">
            <a:avLst/>
          </a:prstGeom>
        </p:spPr>
      </p:pic>
    </p:spTree>
    <p:extLst>
      <p:ext uri="{BB962C8B-B14F-4D97-AF65-F5344CB8AC3E}">
        <p14:creationId xmlns:p14="http://schemas.microsoft.com/office/powerpoint/2010/main" val="24144426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lvl="0"/>
            <a:r>
              <a:rPr lang="en-US" sz="3600" dirty="0">
                <a:solidFill>
                  <a:srgbClr val="660066"/>
                </a:solidFill>
                <a:latin typeface="Helvetica Light"/>
                <a:cs typeface="Helvetica Light"/>
              </a:rPr>
              <a:t>Aim 2: </a:t>
            </a:r>
            <a:r>
              <a:rPr lang="en-US" sz="3600" dirty="0" smtClean="0">
                <a:solidFill>
                  <a:srgbClr val="660066"/>
                </a:solidFill>
                <a:latin typeface="Helvetica Light"/>
                <a:cs typeface="Helvetica Light"/>
              </a:rPr>
              <a:t>Identifying interaction partners in species with acute hearing</a:t>
            </a:r>
            <a:endParaRPr lang="en-US" sz="3600" dirty="0">
              <a:solidFill>
                <a:srgbClr val="660066"/>
              </a:solidFill>
              <a:latin typeface="Helvetica Light"/>
              <a:cs typeface="Helvetica Light"/>
            </a:endParaRPr>
          </a:p>
        </p:txBody>
      </p:sp>
      <p:cxnSp>
        <p:nvCxnSpPr>
          <p:cNvPr id="3" name="Straight Connector 2"/>
          <p:cNvCxnSpPr/>
          <p:nvPr/>
        </p:nvCxnSpPr>
        <p:spPr>
          <a:xfrm flipV="1">
            <a:off x="103947" y="1163607"/>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4" name="Rectangle 3"/>
          <p:cNvSpPr/>
          <p:nvPr/>
        </p:nvSpPr>
        <p:spPr>
          <a:xfrm>
            <a:off x="0" y="1198270"/>
            <a:ext cx="4572000" cy="830997"/>
          </a:xfrm>
          <a:prstGeom prst="rect">
            <a:avLst/>
          </a:prstGeom>
        </p:spPr>
        <p:txBody>
          <a:bodyPr>
            <a:spAutoFit/>
          </a:bodyPr>
          <a:lstStyle/>
          <a:p>
            <a:r>
              <a:rPr lang="en-US" sz="2400" dirty="0" smtClean="0">
                <a:solidFill>
                  <a:srgbClr val="16847C"/>
                </a:solidFill>
                <a:latin typeface="Helvetica Light"/>
                <a:cs typeface="Helvetica Light"/>
              </a:rPr>
              <a:t>Yeast-2-hybrid</a:t>
            </a:r>
          </a:p>
          <a:p>
            <a:r>
              <a:rPr lang="en-US" sz="2400" dirty="0" smtClean="0">
                <a:solidFill>
                  <a:srgbClr val="16847C"/>
                </a:solidFill>
                <a:latin typeface="Helvetica Light"/>
                <a:cs typeface="Helvetica Light"/>
              </a:rPr>
              <a:t>TAP-tag </a:t>
            </a:r>
            <a:endParaRPr lang="en-US" sz="2400" dirty="0">
              <a:solidFill>
                <a:srgbClr val="16847C"/>
              </a:solidFill>
              <a:latin typeface="Helvetica Light"/>
              <a:cs typeface="Helvetica Light"/>
            </a:endParaRPr>
          </a:p>
        </p:txBody>
      </p:sp>
      <p:pic>
        <p:nvPicPr>
          <p:cNvPr id="10" name="Picture 9" descr="Y2H_plate.jpg"/>
          <p:cNvPicPr>
            <a:picLocks noChangeAspect="1"/>
          </p:cNvPicPr>
          <p:nvPr/>
        </p:nvPicPr>
        <p:blipFill>
          <a:blip r:embed="rId3">
            <a:extLst>
              <a:ext uri="{BEBA8EAE-BF5A-486C-A8C5-ECC9F3942E4B}">
                <a14:imgProps xmlns:a14="http://schemas.microsoft.com/office/drawing/2010/main">
                  <a14:imgLayer r:embed="rId4">
                    <a14:imgEffect>
                      <a14:backgroundRemoval t="4667" b="96667" l="5298" r="97351"/>
                    </a14:imgEffect>
                  </a14:imgLayer>
                </a14:imgProps>
              </a:ext>
              <a:ext uri="{28A0092B-C50C-407E-A947-70E740481C1C}">
                <a14:useLocalDpi xmlns:a14="http://schemas.microsoft.com/office/drawing/2010/main" val="0"/>
              </a:ext>
            </a:extLst>
          </a:blip>
          <a:stretch>
            <a:fillRect/>
          </a:stretch>
        </p:blipFill>
        <p:spPr>
          <a:xfrm>
            <a:off x="674455" y="3469496"/>
            <a:ext cx="1285888" cy="1277372"/>
          </a:xfrm>
          <a:prstGeom prst="rect">
            <a:avLst/>
          </a:prstGeom>
        </p:spPr>
      </p:pic>
      <p:pic>
        <p:nvPicPr>
          <p:cNvPr id="13" name="Picture 12" descr="Y2H_plate.jpg"/>
          <p:cNvPicPr>
            <a:picLocks noChangeAspect="1"/>
          </p:cNvPicPr>
          <p:nvPr/>
        </p:nvPicPr>
        <p:blipFill>
          <a:blip r:embed="rId3">
            <a:extLst>
              <a:ext uri="{BEBA8EAE-BF5A-486C-A8C5-ECC9F3942E4B}">
                <a14:imgProps xmlns:a14="http://schemas.microsoft.com/office/drawing/2010/main">
                  <a14:imgLayer r:embed="rId5">
                    <a14:imgEffect>
                      <a14:backgroundRemoval t="4667" b="96667" l="5298" r="97351"/>
                    </a14:imgEffect>
                  </a14:imgLayer>
                </a14:imgProps>
              </a:ext>
              <a:ext uri="{28A0092B-C50C-407E-A947-70E740481C1C}">
                <a14:useLocalDpi xmlns:a14="http://schemas.microsoft.com/office/drawing/2010/main" val="0"/>
              </a:ext>
            </a:extLst>
          </a:blip>
          <a:stretch>
            <a:fillRect/>
          </a:stretch>
        </p:blipFill>
        <p:spPr>
          <a:xfrm>
            <a:off x="3280551" y="3596891"/>
            <a:ext cx="1285888" cy="1277372"/>
          </a:xfrm>
          <a:prstGeom prst="rect">
            <a:avLst/>
          </a:prstGeom>
        </p:spPr>
      </p:pic>
      <p:pic>
        <p:nvPicPr>
          <p:cNvPr id="14" name="Picture 13" descr="Y2H_plate.jpg"/>
          <p:cNvPicPr>
            <a:picLocks noChangeAspect="1"/>
          </p:cNvPicPr>
          <p:nvPr/>
        </p:nvPicPr>
        <p:blipFill>
          <a:blip r:embed="rId3">
            <a:extLst>
              <a:ext uri="{BEBA8EAE-BF5A-486C-A8C5-ECC9F3942E4B}">
                <a14:imgProps xmlns:a14="http://schemas.microsoft.com/office/drawing/2010/main">
                  <a14:imgLayer r:embed="rId6">
                    <a14:imgEffect>
                      <a14:backgroundRemoval t="4667" b="96667" l="5298" r="97351"/>
                    </a14:imgEffect>
                  </a14:imgLayer>
                </a14:imgProps>
              </a:ext>
              <a:ext uri="{28A0092B-C50C-407E-A947-70E740481C1C}">
                <a14:useLocalDpi xmlns:a14="http://schemas.microsoft.com/office/drawing/2010/main" val="0"/>
              </a:ext>
            </a:extLst>
          </a:blip>
          <a:stretch>
            <a:fillRect/>
          </a:stretch>
        </p:blipFill>
        <p:spPr>
          <a:xfrm>
            <a:off x="5109359" y="3596891"/>
            <a:ext cx="1285888" cy="1277372"/>
          </a:xfrm>
          <a:prstGeom prst="rect">
            <a:avLst/>
          </a:prstGeom>
        </p:spPr>
      </p:pic>
      <p:pic>
        <p:nvPicPr>
          <p:cNvPr id="15" name="Picture 14" descr="Y2H_plate.jpg"/>
          <p:cNvPicPr>
            <a:picLocks noChangeAspect="1"/>
          </p:cNvPicPr>
          <p:nvPr/>
        </p:nvPicPr>
        <p:blipFill>
          <a:blip r:embed="rId3">
            <a:extLst>
              <a:ext uri="{BEBA8EAE-BF5A-486C-A8C5-ECC9F3942E4B}">
                <a14:imgProps xmlns:a14="http://schemas.microsoft.com/office/drawing/2010/main">
                  <a14:imgLayer r:embed="rId7">
                    <a14:imgEffect>
                      <a14:backgroundRemoval t="4667" b="96667" l="5298" r="97351"/>
                    </a14:imgEffect>
                  </a14:imgLayer>
                </a14:imgProps>
              </a:ext>
              <a:ext uri="{28A0092B-C50C-407E-A947-70E740481C1C}">
                <a14:useLocalDpi xmlns:a14="http://schemas.microsoft.com/office/drawing/2010/main" val="0"/>
              </a:ext>
            </a:extLst>
          </a:blip>
          <a:stretch>
            <a:fillRect/>
          </a:stretch>
        </p:blipFill>
        <p:spPr>
          <a:xfrm>
            <a:off x="7152092" y="3596891"/>
            <a:ext cx="1285888" cy="1277372"/>
          </a:xfrm>
          <a:prstGeom prst="rect">
            <a:avLst/>
          </a:prstGeom>
        </p:spPr>
      </p:pic>
      <p:pic>
        <p:nvPicPr>
          <p:cNvPr id="11" name="Picture 10" descr="Brandts bat (F. Greenaway) Copyright NPWS.jpg"/>
          <p:cNvPicPr>
            <a:picLocks noChangeAspect="1"/>
          </p:cNvPicPr>
          <p:nvPr/>
        </p:nvPicPr>
        <p:blipFill rotWithShape="1">
          <a:blip r:embed="rId8">
            <a:extLst>
              <a:ext uri="{BEBA8EAE-BF5A-486C-A8C5-ECC9F3942E4B}">
                <a14:imgProps xmlns:a14="http://schemas.microsoft.com/office/drawing/2010/main">
                  <a14:imgLayer r:embed="rId9">
                    <a14:imgEffect>
                      <a14:backgroundRemoval t="21094" b="69141" l="16727" r="89818"/>
                    </a14:imgEffect>
                  </a14:imgLayer>
                </a14:imgProps>
              </a:ext>
              <a:ext uri="{28A0092B-C50C-407E-A947-70E740481C1C}">
                <a14:useLocalDpi xmlns:a14="http://schemas.microsoft.com/office/drawing/2010/main" val="0"/>
              </a:ext>
            </a:extLst>
          </a:blip>
          <a:srcRect l="13196" t="15094" r="3800" b="24767"/>
          <a:stretch/>
        </p:blipFill>
        <p:spPr>
          <a:xfrm>
            <a:off x="6992469" y="1740399"/>
            <a:ext cx="1668870" cy="1125599"/>
          </a:xfrm>
          <a:prstGeom prst="rect">
            <a:avLst/>
          </a:prstGeom>
        </p:spPr>
      </p:pic>
      <p:pic>
        <p:nvPicPr>
          <p:cNvPr id="16" name="Picture 15" descr="o-HARRY-STYLES-570.jpg"/>
          <p:cNvPicPr>
            <a:picLocks noChangeAspect="1"/>
          </p:cNvPicPr>
          <p:nvPr/>
        </p:nvPicPr>
        <p:blipFill rotWithShape="1">
          <a:blip r:embed="rId10">
            <a:extLst>
              <a:ext uri="{28A0092B-C50C-407E-A947-70E740481C1C}">
                <a14:useLocalDpi xmlns:a14="http://schemas.microsoft.com/office/drawing/2010/main" val="0"/>
              </a:ext>
            </a:extLst>
          </a:blip>
          <a:srcRect l="7140" r="14818" b="10250"/>
          <a:stretch/>
        </p:blipFill>
        <p:spPr>
          <a:xfrm>
            <a:off x="5147180" y="1615099"/>
            <a:ext cx="1060829" cy="1319181"/>
          </a:xfrm>
          <a:prstGeom prst="rect">
            <a:avLst/>
          </a:prstGeom>
        </p:spPr>
      </p:pic>
      <p:cxnSp>
        <p:nvCxnSpPr>
          <p:cNvPr id="20" name="Straight Arrow Connector 19"/>
          <p:cNvCxnSpPr/>
          <p:nvPr/>
        </p:nvCxnSpPr>
        <p:spPr>
          <a:xfrm>
            <a:off x="1317399" y="3075007"/>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923495" y="3049892"/>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752303" y="3049892"/>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795036" y="3049892"/>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1334916" y="4862314"/>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5752303" y="4874263"/>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7795036" y="4874263"/>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30" name="Picture 29" descr="Мышь_2.jpg"/>
          <p:cNvPicPr>
            <a:picLocks noChangeAspect="1"/>
          </p:cNvPicPr>
          <p:nvPr/>
        </p:nvPicPr>
        <p:blipFill rotWithShape="1">
          <a:blip r:embed="rId11">
            <a:extLst>
              <a:ext uri="{28A0092B-C50C-407E-A947-70E740481C1C}">
                <a14:useLocalDpi xmlns:a14="http://schemas.microsoft.com/office/drawing/2010/main" val="0"/>
              </a:ext>
            </a:extLst>
          </a:blip>
          <a:srcRect t="9525" r="10977" b="23467"/>
          <a:stretch/>
        </p:blipFill>
        <p:spPr>
          <a:xfrm>
            <a:off x="2686080" y="1911725"/>
            <a:ext cx="1966401" cy="781560"/>
          </a:xfrm>
          <a:prstGeom prst="rect">
            <a:avLst/>
          </a:prstGeom>
        </p:spPr>
      </p:pic>
      <p:pic>
        <p:nvPicPr>
          <p:cNvPr id="32" name="Picture 31" descr="pPETNA-4031644_main_t300x300.jpg"/>
          <p:cNvPicPr>
            <a:picLocks noChangeAspect="1"/>
          </p:cNvPicPr>
          <p:nvPr/>
        </p:nvPicPr>
        <p:blipFill rotWithShape="1">
          <a:blip r:embed="rId12">
            <a:extLst>
              <a:ext uri="{28A0092B-C50C-407E-A947-70E740481C1C}">
                <a14:useLocalDpi xmlns:a14="http://schemas.microsoft.com/office/drawing/2010/main" val="0"/>
              </a:ext>
            </a:extLst>
          </a:blip>
          <a:srcRect l="8203" t="53175" r="7145" b="13226"/>
          <a:stretch/>
        </p:blipFill>
        <p:spPr>
          <a:xfrm>
            <a:off x="204645" y="2227799"/>
            <a:ext cx="2146509" cy="851975"/>
          </a:xfrm>
          <a:prstGeom prst="rect">
            <a:avLst/>
          </a:prstGeom>
        </p:spPr>
      </p:pic>
      <p:sp>
        <p:nvSpPr>
          <p:cNvPr id="33" name="Rectangle 32"/>
          <p:cNvSpPr/>
          <p:nvPr/>
        </p:nvSpPr>
        <p:spPr>
          <a:xfrm>
            <a:off x="187054" y="2197918"/>
            <a:ext cx="2225272" cy="851974"/>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2626317" y="1544179"/>
            <a:ext cx="6035022" cy="1473159"/>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pic>
        <p:nvPicPr>
          <p:cNvPr id="39" name="Picture 38" descr="Screen Shot 2014-05-02 at 9.05.01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68458" y="5384198"/>
            <a:ext cx="1426789" cy="1250475"/>
          </a:xfrm>
          <a:prstGeom prst="rect">
            <a:avLst/>
          </a:prstGeom>
        </p:spPr>
      </p:pic>
      <p:pic>
        <p:nvPicPr>
          <p:cNvPr id="40" name="Picture 39" descr="Screen Shot 2014-05-02 at 9.05.01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11191" y="5384198"/>
            <a:ext cx="1426789" cy="1250475"/>
          </a:xfrm>
          <a:prstGeom prst="rect">
            <a:avLst/>
          </a:prstGeom>
        </p:spPr>
      </p:pic>
      <p:cxnSp>
        <p:nvCxnSpPr>
          <p:cNvPr id="27" name="Straight Arrow Connector 26"/>
          <p:cNvCxnSpPr/>
          <p:nvPr/>
        </p:nvCxnSpPr>
        <p:spPr>
          <a:xfrm>
            <a:off x="3923495" y="4874263"/>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34" name="Picture 33" descr="Screen Shot 2014-05-02 at 9.05.01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091419" y="5384198"/>
            <a:ext cx="1426789" cy="1250475"/>
          </a:xfrm>
          <a:prstGeom prst="rect">
            <a:avLst/>
          </a:prstGeom>
        </p:spPr>
      </p:pic>
      <p:pic>
        <p:nvPicPr>
          <p:cNvPr id="5" name="Picture 4" descr="Screen Shot 2014-05-08 at 1.06.52 A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9386" y="5507275"/>
            <a:ext cx="1556026" cy="1127398"/>
          </a:xfrm>
          <a:prstGeom prst="rect">
            <a:avLst/>
          </a:prstGeom>
        </p:spPr>
      </p:pic>
      <p:sp>
        <p:nvSpPr>
          <p:cNvPr id="31" name="Rectangle 30"/>
          <p:cNvSpPr/>
          <p:nvPr/>
        </p:nvSpPr>
        <p:spPr>
          <a:xfrm>
            <a:off x="1744395" y="6550223"/>
            <a:ext cx="7399606" cy="369332"/>
          </a:xfrm>
          <a:prstGeom prst="rect">
            <a:avLst/>
          </a:prstGeom>
        </p:spPr>
        <p:txBody>
          <a:bodyPr wrap="square">
            <a:spAutoFit/>
          </a:bodyPr>
          <a:lstStyle/>
          <a:p>
            <a:pPr algn="r"/>
            <a:r>
              <a:rPr lang="en-US" dirty="0" smtClean="0">
                <a:solidFill>
                  <a:srgbClr val="16847C"/>
                </a:solidFill>
                <a:latin typeface="Helvetica Light"/>
                <a:cs typeface="Helvetica Light"/>
              </a:rPr>
              <a:t>Which are specific to acute hearing organisms?</a:t>
            </a:r>
            <a:endParaRPr lang="en-US" dirty="0">
              <a:solidFill>
                <a:srgbClr val="16847C"/>
              </a:solidFill>
              <a:latin typeface="Helvetica Light"/>
              <a:cs typeface="Helvetica Light"/>
            </a:endParaRPr>
          </a:p>
        </p:txBody>
      </p:sp>
    </p:spTree>
    <p:extLst>
      <p:ext uri="{BB962C8B-B14F-4D97-AF65-F5344CB8AC3E}">
        <p14:creationId xmlns:p14="http://schemas.microsoft.com/office/powerpoint/2010/main" val="65190779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r>
              <a:rPr lang="en-US" sz="3600" dirty="0">
                <a:solidFill>
                  <a:srgbClr val="660066"/>
                </a:solidFill>
                <a:latin typeface="Helvetica Light"/>
                <a:cs typeface="Helvetica Light"/>
              </a:rPr>
              <a:t>Aim </a:t>
            </a:r>
            <a:r>
              <a:rPr lang="en-US" sz="3600" dirty="0" smtClean="0">
                <a:solidFill>
                  <a:srgbClr val="660066"/>
                </a:solidFill>
                <a:latin typeface="Helvetica Light"/>
                <a:cs typeface="Helvetica Light"/>
              </a:rPr>
              <a:t>3: </a:t>
            </a:r>
            <a:r>
              <a:rPr lang="en-US" sz="3600" dirty="0">
                <a:solidFill>
                  <a:srgbClr val="660066"/>
                </a:solidFill>
                <a:latin typeface="Helvetica Light"/>
                <a:cs typeface="Helvetica Light"/>
              </a:rPr>
              <a:t>t</a:t>
            </a:r>
            <a:r>
              <a:rPr lang="en-US" sz="3600" dirty="0" smtClean="0">
                <a:solidFill>
                  <a:srgbClr val="660066"/>
                </a:solidFill>
                <a:latin typeface="Helvetica Light"/>
                <a:cs typeface="Helvetica Light"/>
              </a:rPr>
              <a:t>o identify proteins regulated by  </a:t>
            </a:r>
            <a:r>
              <a:rPr lang="en-US" sz="3600" dirty="0">
                <a:solidFill>
                  <a:srgbClr val="660066"/>
                </a:solidFill>
                <a:latin typeface="Helvetica Light"/>
                <a:cs typeface="Helvetica Light"/>
              </a:rPr>
              <a:t>P</a:t>
            </a:r>
            <a:r>
              <a:rPr lang="en-US" sz="3600" dirty="0" smtClean="0">
                <a:solidFill>
                  <a:srgbClr val="660066"/>
                </a:solidFill>
                <a:latin typeface="Helvetica Light"/>
                <a:cs typeface="Helvetica Light"/>
              </a:rPr>
              <a:t>endrin</a:t>
            </a:r>
            <a:endParaRPr lang="en-US" sz="3600" dirty="0">
              <a:solidFill>
                <a:srgbClr val="660066"/>
              </a:solidFill>
              <a:latin typeface="Helvetica Light"/>
              <a:cs typeface="Helvetica Light"/>
            </a:endParaRPr>
          </a:p>
        </p:txBody>
      </p:sp>
      <p:cxnSp>
        <p:nvCxnSpPr>
          <p:cNvPr id="4" name="Straight Connector 3"/>
          <p:cNvCxnSpPr/>
          <p:nvPr/>
        </p:nvCxnSpPr>
        <p:spPr>
          <a:xfrm flipV="1">
            <a:off x="112656" y="1211700"/>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12656" y="1395064"/>
            <a:ext cx="8778524" cy="1200328"/>
          </a:xfrm>
          <a:prstGeom prst="rect">
            <a:avLst/>
          </a:prstGeom>
          <a:noFill/>
        </p:spPr>
        <p:txBody>
          <a:bodyPr wrap="square" rtlCol="0">
            <a:spAutoFit/>
          </a:bodyPr>
          <a:lstStyle/>
          <a:p>
            <a:r>
              <a:rPr lang="en-US" sz="2400" dirty="0" smtClean="0">
                <a:solidFill>
                  <a:srgbClr val="16847C"/>
                </a:solidFill>
                <a:latin typeface="Helvetica Light"/>
                <a:cs typeface="Helvetica Light"/>
              </a:rPr>
              <a:t>Why? </a:t>
            </a:r>
            <a:r>
              <a:rPr lang="en-US" sz="2400" dirty="0" smtClean="0">
                <a:solidFill>
                  <a:srgbClr val="660066"/>
                </a:solidFill>
                <a:latin typeface="Helvetica Light"/>
                <a:cs typeface="Helvetica Light"/>
              </a:rPr>
              <a:t>Understanding of </a:t>
            </a:r>
            <a:r>
              <a:rPr lang="en-US" sz="2400" dirty="0" err="1" smtClean="0">
                <a:solidFill>
                  <a:srgbClr val="660066"/>
                </a:solidFill>
                <a:latin typeface="Helvetica Light"/>
                <a:cs typeface="Helvetica Light"/>
              </a:rPr>
              <a:t>Pendrin’s</a:t>
            </a:r>
            <a:r>
              <a:rPr lang="en-US" sz="2400" dirty="0" smtClean="0">
                <a:solidFill>
                  <a:srgbClr val="660066"/>
                </a:solidFill>
                <a:latin typeface="Helvetica Light"/>
                <a:cs typeface="Helvetica Light"/>
              </a:rPr>
              <a:t> role in development is limited </a:t>
            </a:r>
          </a:p>
          <a:p>
            <a:r>
              <a:rPr lang="en-US" sz="2400" dirty="0" smtClean="0">
                <a:solidFill>
                  <a:srgbClr val="660066"/>
                </a:solidFill>
                <a:latin typeface="Helvetica Light"/>
                <a:cs typeface="Helvetica Light"/>
              </a:rPr>
              <a:t>   </a:t>
            </a:r>
            <a:endParaRPr lang="en-US" sz="2400" dirty="0">
              <a:solidFill>
                <a:srgbClr val="660066"/>
              </a:solidFill>
              <a:latin typeface="Helvetica Light"/>
              <a:cs typeface="Helvetica Light"/>
            </a:endParaRPr>
          </a:p>
        </p:txBody>
      </p:sp>
      <p:sp>
        <p:nvSpPr>
          <p:cNvPr id="6" name="TextBox 5"/>
          <p:cNvSpPr txBox="1"/>
          <p:nvPr/>
        </p:nvSpPr>
        <p:spPr>
          <a:xfrm>
            <a:off x="112656" y="2243689"/>
            <a:ext cx="8573665" cy="461665"/>
          </a:xfrm>
          <a:prstGeom prst="rect">
            <a:avLst/>
          </a:prstGeom>
          <a:noFill/>
        </p:spPr>
        <p:txBody>
          <a:bodyPr wrap="square" rtlCol="0">
            <a:spAutoFit/>
          </a:bodyPr>
          <a:lstStyle/>
          <a:p>
            <a:r>
              <a:rPr lang="en-US" sz="2400" dirty="0" smtClean="0">
                <a:solidFill>
                  <a:srgbClr val="16847C"/>
                </a:solidFill>
                <a:latin typeface="Helvetica Light"/>
                <a:cs typeface="Helvetica Light"/>
              </a:rPr>
              <a:t>How? </a:t>
            </a:r>
            <a:r>
              <a:rPr lang="en-US" sz="2400" dirty="0" smtClean="0">
                <a:solidFill>
                  <a:srgbClr val="660066"/>
                </a:solidFill>
                <a:latin typeface="Helvetica Light"/>
                <a:cs typeface="Helvetica Light"/>
              </a:rPr>
              <a:t>Microarray analysis</a:t>
            </a:r>
            <a:endParaRPr lang="en-US" sz="2400" dirty="0">
              <a:solidFill>
                <a:srgbClr val="660066"/>
              </a:solidFill>
              <a:latin typeface="Helvetica Light"/>
              <a:cs typeface="Helvetica Light"/>
            </a:endParaRPr>
          </a:p>
        </p:txBody>
      </p:sp>
      <p:sp>
        <p:nvSpPr>
          <p:cNvPr id="7" name="TextBox 6"/>
          <p:cNvSpPr txBox="1"/>
          <p:nvPr/>
        </p:nvSpPr>
        <p:spPr>
          <a:xfrm>
            <a:off x="112656" y="2714784"/>
            <a:ext cx="8573665" cy="1200328"/>
          </a:xfrm>
          <a:prstGeom prst="rect">
            <a:avLst/>
          </a:prstGeom>
          <a:noFill/>
        </p:spPr>
        <p:txBody>
          <a:bodyPr wrap="square" rtlCol="0">
            <a:spAutoFit/>
          </a:bodyPr>
          <a:lstStyle/>
          <a:p>
            <a:endParaRPr lang="en-US" sz="2400" dirty="0" smtClean="0">
              <a:solidFill>
                <a:srgbClr val="660066"/>
              </a:solidFill>
              <a:latin typeface="Helvetica Light"/>
              <a:cs typeface="Helvetica Light"/>
            </a:endParaRPr>
          </a:p>
          <a:p>
            <a:r>
              <a:rPr lang="en-US" sz="2400" dirty="0" smtClean="0">
                <a:solidFill>
                  <a:srgbClr val="16847C"/>
                </a:solidFill>
                <a:latin typeface="Helvetica Light"/>
                <a:cs typeface="Helvetica Light"/>
              </a:rPr>
              <a:t>Hypothesis: </a:t>
            </a:r>
            <a:r>
              <a:rPr lang="en-US" sz="2400" dirty="0">
                <a:solidFill>
                  <a:srgbClr val="660066"/>
                </a:solidFill>
                <a:latin typeface="Helvetica Light"/>
                <a:cs typeface="Helvetica Light"/>
              </a:rPr>
              <a:t>Knockdown of Pendrin will influence expression levels of other developmental </a:t>
            </a:r>
            <a:r>
              <a:rPr lang="en-US" sz="2400" dirty="0" smtClean="0">
                <a:solidFill>
                  <a:srgbClr val="660066"/>
                </a:solidFill>
                <a:latin typeface="Helvetica Light"/>
                <a:cs typeface="Helvetica Light"/>
              </a:rPr>
              <a:t>genes </a:t>
            </a:r>
            <a:endParaRPr lang="en-US" sz="2400" dirty="0">
              <a:solidFill>
                <a:srgbClr val="660066"/>
              </a:solidFill>
              <a:latin typeface="Helvetica Light"/>
              <a:cs typeface="Helvetica Light"/>
            </a:endParaRPr>
          </a:p>
        </p:txBody>
      </p:sp>
      <p:pic>
        <p:nvPicPr>
          <p:cNvPr id="8" name="Picture 7" descr="Мышь_2.jpg"/>
          <p:cNvPicPr>
            <a:picLocks noChangeAspect="1"/>
          </p:cNvPicPr>
          <p:nvPr/>
        </p:nvPicPr>
        <p:blipFill rotWithShape="1">
          <a:blip r:embed="rId3">
            <a:extLst>
              <a:ext uri="{28A0092B-C50C-407E-A947-70E740481C1C}">
                <a14:useLocalDpi xmlns:a14="http://schemas.microsoft.com/office/drawing/2010/main" val="0"/>
              </a:ext>
            </a:extLst>
          </a:blip>
          <a:srcRect t="9525" r="10977" b="23467"/>
          <a:stretch/>
        </p:blipFill>
        <p:spPr>
          <a:xfrm>
            <a:off x="1146180" y="4175073"/>
            <a:ext cx="2392860" cy="951059"/>
          </a:xfrm>
          <a:prstGeom prst="rect">
            <a:avLst/>
          </a:prstGeom>
        </p:spPr>
      </p:pic>
      <p:sp>
        <p:nvSpPr>
          <p:cNvPr id="9" name="TextBox 9"/>
          <p:cNvSpPr txBox="1"/>
          <p:nvPr/>
        </p:nvSpPr>
        <p:spPr>
          <a:xfrm>
            <a:off x="2205000" y="4895299"/>
            <a:ext cx="1603324"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latin typeface="Helvetica Light"/>
              </a:rPr>
              <a:t>MUT/MUT</a:t>
            </a:r>
            <a:endParaRPr lang="en-US" sz="2400" dirty="0">
              <a:latin typeface="Helvetica Light"/>
            </a:endParaRPr>
          </a:p>
        </p:txBody>
      </p:sp>
      <p:cxnSp>
        <p:nvCxnSpPr>
          <p:cNvPr id="10" name="Straight Arrow Connector 9"/>
          <p:cNvCxnSpPr/>
          <p:nvPr/>
        </p:nvCxnSpPr>
        <p:spPr>
          <a:xfrm>
            <a:off x="3933336" y="4667416"/>
            <a:ext cx="638664" cy="0"/>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12" name="Picture 11" descr="600px-DNA_microarray.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735" y="4075078"/>
            <a:ext cx="1162494" cy="1162494"/>
          </a:xfrm>
          <a:prstGeom prst="rect">
            <a:avLst/>
          </a:prstGeom>
        </p:spPr>
      </p:pic>
      <p:pic>
        <p:nvPicPr>
          <p:cNvPr id="11" name="Picture 10" descr="Мышь_2.jpg"/>
          <p:cNvPicPr>
            <a:picLocks noChangeAspect="1"/>
          </p:cNvPicPr>
          <p:nvPr/>
        </p:nvPicPr>
        <p:blipFill rotWithShape="1">
          <a:blip r:embed="rId3">
            <a:extLst>
              <a:ext uri="{28A0092B-C50C-407E-A947-70E740481C1C}">
                <a14:useLocalDpi xmlns:a14="http://schemas.microsoft.com/office/drawing/2010/main" val="0"/>
              </a:ext>
            </a:extLst>
          </a:blip>
          <a:srcRect t="9525" r="10977" b="23467"/>
          <a:stretch/>
        </p:blipFill>
        <p:spPr>
          <a:xfrm>
            <a:off x="1146180" y="5356964"/>
            <a:ext cx="2392860" cy="951059"/>
          </a:xfrm>
          <a:prstGeom prst="rect">
            <a:avLst/>
          </a:prstGeom>
        </p:spPr>
      </p:pic>
      <p:cxnSp>
        <p:nvCxnSpPr>
          <p:cNvPr id="13" name="Straight Arrow Connector 12"/>
          <p:cNvCxnSpPr/>
          <p:nvPr/>
        </p:nvCxnSpPr>
        <p:spPr>
          <a:xfrm>
            <a:off x="3963352" y="5784887"/>
            <a:ext cx="638664" cy="0"/>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14" name="Picture 13" descr="600px-DNA_microarray.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6735" y="5356964"/>
            <a:ext cx="1162494" cy="1162494"/>
          </a:xfrm>
          <a:prstGeom prst="rect">
            <a:avLst/>
          </a:prstGeom>
        </p:spPr>
      </p:pic>
      <p:sp>
        <p:nvSpPr>
          <p:cNvPr id="15" name="TextBox 9"/>
          <p:cNvSpPr txBox="1"/>
          <p:nvPr/>
        </p:nvSpPr>
        <p:spPr>
          <a:xfrm>
            <a:off x="2205000" y="6038554"/>
            <a:ext cx="1468672" cy="461665"/>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400" dirty="0" smtClean="0">
                <a:latin typeface="Helvetica Light"/>
              </a:rPr>
              <a:t>Wild-type</a:t>
            </a:r>
            <a:endParaRPr lang="en-US" sz="2400" dirty="0">
              <a:latin typeface="Helvetica Light"/>
            </a:endParaRPr>
          </a:p>
        </p:txBody>
      </p:sp>
    </p:spTree>
    <p:extLst>
      <p:ext uri="{BB962C8B-B14F-4D97-AF65-F5344CB8AC3E}">
        <p14:creationId xmlns:p14="http://schemas.microsoft.com/office/powerpoint/2010/main" val="1519394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200329"/>
          </a:xfrm>
          <a:prstGeom prst="rect">
            <a:avLst/>
          </a:prstGeom>
        </p:spPr>
        <p:txBody>
          <a:bodyPr wrap="square">
            <a:spAutoFit/>
          </a:bodyPr>
          <a:lstStyle/>
          <a:p>
            <a:r>
              <a:rPr lang="en-US" sz="3600" dirty="0" smtClean="0">
                <a:solidFill>
                  <a:srgbClr val="660066"/>
                </a:solidFill>
                <a:latin typeface="Helvetica Light"/>
                <a:ea typeface="+mj-ea"/>
                <a:cs typeface="Helvetica Light"/>
              </a:rPr>
              <a:t>Aim 3: Microarray assay of developmental interaction partners of </a:t>
            </a:r>
            <a:r>
              <a:rPr lang="en-US" sz="3600" dirty="0" err="1">
                <a:solidFill>
                  <a:srgbClr val="660066"/>
                </a:solidFill>
                <a:latin typeface="Helvetica Light"/>
                <a:ea typeface="+mj-ea"/>
                <a:cs typeface="Helvetica Light"/>
              </a:rPr>
              <a:t>P</a:t>
            </a:r>
            <a:r>
              <a:rPr lang="en-US" sz="3600" dirty="0" err="1" smtClean="0">
                <a:solidFill>
                  <a:srgbClr val="660066"/>
                </a:solidFill>
                <a:latin typeface="Helvetica Light"/>
                <a:ea typeface="+mj-ea"/>
                <a:cs typeface="Helvetica Light"/>
              </a:rPr>
              <a:t>endrin</a:t>
            </a:r>
            <a:endParaRPr lang="en-US" sz="3600" dirty="0">
              <a:solidFill>
                <a:srgbClr val="660066"/>
              </a:solidFill>
            </a:endParaRPr>
          </a:p>
        </p:txBody>
      </p:sp>
      <p:cxnSp>
        <p:nvCxnSpPr>
          <p:cNvPr id="4" name="Straight Connector 3"/>
          <p:cNvCxnSpPr/>
          <p:nvPr/>
        </p:nvCxnSpPr>
        <p:spPr>
          <a:xfrm>
            <a:off x="91057" y="1200329"/>
            <a:ext cx="8251754" cy="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pic>
        <p:nvPicPr>
          <p:cNvPr id="6" name="Picture 5" descr="0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5936" y="1572086"/>
            <a:ext cx="994010" cy="1255591"/>
          </a:xfrm>
          <a:prstGeom prst="rect">
            <a:avLst/>
          </a:prstGeom>
        </p:spPr>
      </p:pic>
      <p:pic>
        <p:nvPicPr>
          <p:cNvPr id="10" name="Picture 9" descr="600px-DNA_microarray.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95" y="3650741"/>
            <a:ext cx="1162494" cy="1162494"/>
          </a:xfrm>
          <a:prstGeom prst="rect">
            <a:avLst/>
          </a:prstGeom>
        </p:spPr>
      </p:pic>
      <p:cxnSp>
        <p:nvCxnSpPr>
          <p:cNvPr id="12" name="Straight Arrow Connector 11"/>
          <p:cNvCxnSpPr/>
          <p:nvPr/>
        </p:nvCxnSpPr>
        <p:spPr>
          <a:xfrm>
            <a:off x="1081642" y="2938355"/>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3288699" y="2938355"/>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32" name="Picture 31" descr="600px-DNA_microarray.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452" y="3650741"/>
            <a:ext cx="1162494" cy="1162494"/>
          </a:xfrm>
          <a:prstGeom prst="rect">
            <a:avLst/>
          </a:prstGeom>
        </p:spPr>
      </p:pic>
      <p:cxnSp>
        <p:nvCxnSpPr>
          <p:cNvPr id="33" name="Straight Arrow Connector 32"/>
          <p:cNvCxnSpPr/>
          <p:nvPr/>
        </p:nvCxnSpPr>
        <p:spPr>
          <a:xfrm>
            <a:off x="5714474" y="2938355"/>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34" name="Picture 33" descr="600px-DNA_microarray.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3227" y="3640417"/>
            <a:ext cx="1162494" cy="1162494"/>
          </a:xfrm>
          <a:prstGeom prst="rect">
            <a:avLst/>
          </a:prstGeom>
        </p:spPr>
      </p:pic>
      <p:cxnSp>
        <p:nvCxnSpPr>
          <p:cNvPr id="35" name="Straight Arrow Connector 34"/>
          <p:cNvCxnSpPr/>
          <p:nvPr/>
        </p:nvCxnSpPr>
        <p:spPr>
          <a:xfrm>
            <a:off x="8015035" y="2938355"/>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36" name="Picture 35" descr="600px-DNA_microarray.sv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3788" y="3640412"/>
            <a:ext cx="1162494" cy="1162494"/>
          </a:xfrm>
          <a:prstGeom prst="rect">
            <a:avLst/>
          </a:prstGeom>
        </p:spPr>
      </p:pic>
      <p:cxnSp>
        <p:nvCxnSpPr>
          <p:cNvPr id="37" name="Straight Arrow Connector 36"/>
          <p:cNvCxnSpPr/>
          <p:nvPr/>
        </p:nvCxnSpPr>
        <p:spPr>
          <a:xfrm>
            <a:off x="1081642" y="4854531"/>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a:off x="3288699" y="4854531"/>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722325" y="4854531"/>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8022886" y="4854531"/>
            <a:ext cx="0" cy="681409"/>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111125" y="5419679"/>
            <a:ext cx="8778524" cy="830997"/>
          </a:xfrm>
          <a:prstGeom prst="rect">
            <a:avLst/>
          </a:prstGeom>
          <a:noFill/>
        </p:spPr>
        <p:txBody>
          <a:bodyPr wrap="square" rtlCol="0">
            <a:spAutoFit/>
          </a:bodyPr>
          <a:lstStyle/>
          <a:p>
            <a:pPr algn="ctr"/>
            <a:r>
              <a:rPr lang="en-US" sz="2400" dirty="0" smtClean="0">
                <a:solidFill>
                  <a:srgbClr val="660066"/>
                </a:solidFill>
                <a:latin typeface="Helvetica Light"/>
                <a:cs typeface="Helvetica Light"/>
              </a:rPr>
              <a:t>Developmental gene expression levels</a:t>
            </a:r>
          </a:p>
          <a:p>
            <a:pPr algn="ctr"/>
            <a:r>
              <a:rPr lang="en-US" sz="2400" dirty="0" smtClean="0">
                <a:solidFill>
                  <a:srgbClr val="660066"/>
                </a:solidFill>
                <a:latin typeface="Helvetica Light"/>
                <a:cs typeface="Helvetica Light"/>
              </a:rPr>
              <a:t>   </a:t>
            </a:r>
            <a:endParaRPr lang="en-US" sz="2400" dirty="0">
              <a:solidFill>
                <a:srgbClr val="660066"/>
              </a:solidFill>
              <a:latin typeface="Helvetica Light"/>
              <a:cs typeface="Helvetica Light"/>
            </a:endParaRPr>
          </a:p>
        </p:txBody>
      </p:sp>
      <p:pic>
        <p:nvPicPr>
          <p:cNvPr id="42" name="Picture 41" descr="Мышь_2.jpg"/>
          <p:cNvPicPr>
            <a:picLocks noChangeAspect="1"/>
          </p:cNvPicPr>
          <p:nvPr/>
        </p:nvPicPr>
        <p:blipFill rotWithShape="1">
          <a:blip r:embed="rId5">
            <a:extLst>
              <a:ext uri="{28A0092B-C50C-407E-A947-70E740481C1C}">
                <a14:useLocalDpi xmlns:a14="http://schemas.microsoft.com/office/drawing/2010/main" val="0"/>
              </a:ext>
            </a:extLst>
          </a:blip>
          <a:srcRect t="9525" r="10977" b="23467"/>
          <a:stretch/>
        </p:blipFill>
        <p:spPr>
          <a:xfrm>
            <a:off x="6496789" y="1904698"/>
            <a:ext cx="2392860" cy="951059"/>
          </a:xfrm>
          <a:prstGeom prst="rect">
            <a:avLst/>
          </a:prstGeom>
        </p:spPr>
      </p:pic>
      <p:pic>
        <p:nvPicPr>
          <p:cNvPr id="1030" name="Picture 6" descr="http://upload.wikimedia.org/wikipedia/commons/0/05/Day-old_mice.JPG"/>
          <p:cNvPicPr>
            <a:picLocks noChangeAspect="1" noChangeArrowheads="1"/>
          </p:cNvPicPr>
          <p:nvPr/>
        </p:nvPicPr>
        <p:blipFill rotWithShape="1">
          <a:blip r:embed="rId6">
            <a:extLst>
              <a:ext uri="{28A0092B-C50C-407E-A947-70E740481C1C}">
                <a14:useLocalDpi xmlns:a14="http://schemas.microsoft.com/office/drawing/2010/main" val="0"/>
              </a:ext>
            </a:extLst>
          </a:blip>
          <a:srcRect l="15337" t="15688" r="15961" b="13148"/>
          <a:stretch/>
        </p:blipFill>
        <p:spPr bwMode="auto">
          <a:xfrm>
            <a:off x="5133227" y="1620745"/>
            <a:ext cx="1260514" cy="12350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bionalogy.com/images/mouse01.jpg"/>
          <p:cNvPicPr>
            <a:picLocks noChangeAspect="1" noChangeArrowheads="1"/>
          </p:cNvPicPr>
          <p:nvPr/>
        </p:nvPicPr>
        <p:blipFill rotWithShape="1">
          <a:blip r:embed="rId7">
            <a:extLst>
              <a:ext uri="{28A0092B-C50C-407E-A947-70E740481C1C}">
                <a14:useLocalDpi xmlns:a14="http://schemas.microsoft.com/office/drawing/2010/main" val="0"/>
              </a:ext>
            </a:extLst>
          </a:blip>
          <a:srcRect l="20444" t="16470" r="20812" b="14904"/>
          <a:stretch/>
        </p:blipFill>
        <p:spPr bwMode="auto">
          <a:xfrm>
            <a:off x="647292" y="1523315"/>
            <a:ext cx="965363" cy="1353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75936" y="6198138"/>
            <a:ext cx="7604593" cy="646331"/>
          </a:xfrm>
          <a:prstGeom prst="rect">
            <a:avLst/>
          </a:prstGeom>
          <a:noFill/>
        </p:spPr>
        <p:txBody>
          <a:bodyPr wrap="square" rtlCol="0">
            <a:spAutoFit/>
          </a:bodyPr>
          <a:lstStyle/>
          <a:p>
            <a:r>
              <a:rPr lang="en-US" dirty="0">
                <a:solidFill>
                  <a:srgbClr val="16847C"/>
                </a:solidFill>
                <a:latin typeface="Helvetica Light"/>
                <a:cs typeface="Helvetica Light"/>
              </a:rPr>
              <a:t>C</a:t>
            </a:r>
            <a:r>
              <a:rPr lang="en-US" dirty="0" smtClean="0">
                <a:solidFill>
                  <a:srgbClr val="16847C"/>
                </a:solidFill>
                <a:latin typeface="Helvetica Light"/>
                <a:cs typeface="Helvetica Light"/>
              </a:rPr>
              <a:t>hange in gene patterns after the start of ear development?</a:t>
            </a:r>
          </a:p>
          <a:p>
            <a:r>
              <a:rPr lang="en-US" dirty="0" smtClean="0">
                <a:solidFill>
                  <a:srgbClr val="16847C"/>
                </a:solidFill>
                <a:latin typeface="Helvetica Light"/>
                <a:cs typeface="Helvetica Light"/>
              </a:rPr>
              <a:t>Affects in developmental, hearing, and thyroid genes?</a:t>
            </a:r>
            <a:endParaRPr lang="en-US" dirty="0">
              <a:solidFill>
                <a:srgbClr val="16847C"/>
              </a:solidFill>
              <a:latin typeface="Helvetica Light"/>
              <a:cs typeface="Helvetica Light"/>
            </a:endParaRPr>
          </a:p>
        </p:txBody>
      </p:sp>
      <p:pic>
        <p:nvPicPr>
          <p:cNvPr id="22" name="Picture 21"/>
          <p:cNvPicPr>
            <a:picLocks noChangeAspect="1"/>
          </p:cNvPicPr>
          <p:nvPr/>
        </p:nvPicPr>
        <p:blipFill>
          <a:blip r:embed="rId8"/>
          <a:stretch>
            <a:fillRect/>
          </a:stretch>
        </p:blipFill>
        <p:spPr>
          <a:xfrm>
            <a:off x="50449" y="6256733"/>
            <a:ext cx="833169" cy="591100"/>
          </a:xfrm>
          <a:prstGeom prst="rect">
            <a:avLst/>
          </a:prstGeom>
        </p:spPr>
      </p:pic>
    </p:spTree>
    <p:extLst>
      <p:ext uri="{BB962C8B-B14F-4D97-AF65-F5344CB8AC3E}">
        <p14:creationId xmlns:p14="http://schemas.microsoft.com/office/powerpoint/2010/main" val="22707971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05-02 at 9.05.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419" y="3510382"/>
            <a:ext cx="3763980" cy="3298850"/>
          </a:xfrm>
          <a:prstGeom prst="rect">
            <a:avLst/>
          </a:prstGeom>
        </p:spPr>
      </p:pic>
      <p:sp>
        <p:nvSpPr>
          <p:cNvPr id="3" name="TextBox 2"/>
          <p:cNvSpPr txBox="1"/>
          <p:nvPr/>
        </p:nvSpPr>
        <p:spPr>
          <a:xfrm>
            <a:off x="-2" y="3504834"/>
            <a:ext cx="8845085" cy="1138773"/>
          </a:xfrm>
          <a:prstGeom prst="rect">
            <a:avLst/>
          </a:prstGeom>
          <a:noFill/>
        </p:spPr>
        <p:txBody>
          <a:bodyPr wrap="square" numCol="1" rtlCol="0">
            <a:spAutoFit/>
          </a:bodyPr>
          <a:lstStyle/>
          <a:p>
            <a:r>
              <a:rPr lang="en-US" sz="2400" dirty="0" smtClean="0">
                <a:solidFill>
                  <a:srgbClr val="16847C"/>
                </a:solidFill>
                <a:latin typeface="Helvetica Light"/>
                <a:cs typeface="Helvetica Light"/>
              </a:rPr>
              <a:t>Interaction partner regulation</a:t>
            </a:r>
          </a:p>
          <a:p>
            <a:r>
              <a:rPr lang="en-US" sz="2400" dirty="0">
                <a:solidFill>
                  <a:srgbClr val="16847C"/>
                </a:solidFill>
                <a:latin typeface="Helvetica Light"/>
                <a:cs typeface="Helvetica Light"/>
              </a:rPr>
              <a:t>	</a:t>
            </a:r>
            <a:r>
              <a:rPr lang="en-US" sz="2000" dirty="0" smtClean="0">
                <a:solidFill>
                  <a:srgbClr val="16847C"/>
                </a:solidFill>
                <a:latin typeface="Helvetica Light"/>
                <a:cs typeface="Helvetica Light"/>
              </a:rPr>
              <a:t>knockdowns of interaction </a:t>
            </a:r>
          </a:p>
          <a:p>
            <a:r>
              <a:rPr lang="en-US" sz="2000" dirty="0">
                <a:solidFill>
                  <a:srgbClr val="16847C"/>
                </a:solidFill>
                <a:latin typeface="Helvetica Light"/>
                <a:cs typeface="Helvetica Light"/>
              </a:rPr>
              <a:t>	</a:t>
            </a:r>
            <a:r>
              <a:rPr lang="en-US" sz="2000" dirty="0" smtClean="0">
                <a:solidFill>
                  <a:srgbClr val="16847C"/>
                </a:solidFill>
                <a:latin typeface="Helvetica Light"/>
                <a:cs typeface="Helvetica Light"/>
              </a:rPr>
              <a:t>partners</a:t>
            </a:r>
          </a:p>
        </p:txBody>
      </p:sp>
      <p:sp>
        <p:nvSpPr>
          <p:cNvPr id="2" name="Rectangle 1"/>
          <p:cNvSpPr/>
          <p:nvPr/>
        </p:nvSpPr>
        <p:spPr>
          <a:xfrm>
            <a:off x="0" y="0"/>
            <a:ext cx="9144000" cy="646331"/>
          </a:xfrm>
          <a:prstGeom prst="rect">
            <a:avLst/>
          </a:prstGeom>
        </p:spPr>
        <p:txBody>
          <a:bodyPr wrap="square">
            <a:spAutoFit/>
          </a:bodyPr>
          <a:lstStyle/>
          <a:p>
            <a:r>
              <a:rPr lang="en-US" sz="3600" dirty="0" smtClean="0">
                <a:solidFill>
                  <a:srgbClr val="660066"/>
                </a:solidFill>
                <a:latin typeface="Helvetica Light"/>
                <a:ea typeface="+mj-ea"/>
                <a:cs typeface="Helvetica Light"/>
              </a:rPr>
              <a:t>Future Directions</a:t>
            </a:r>
            <a:endParaRPr lang="en-US" sz="3600" dirty="0">
              <a:solidFill>
                <a:srgbClr val="660066"/>
              </a:solidFill>
            </a:endParaRPr>
          </a:p>
        </p:txBody>
      </p:sp>
      <p:cxnSp>
        <p:nvCxnSpPr>
          <p:cNvPr id="4" name="Straight Connector 3"/>
          <p:cNvCxnSpPr/>
          <p:nvPr/>
        </p:nvCxnSpPr>
        <p:spPr>
          <a:xfrm flipV="1">
            <a:off x="111125" y="646331"/>
            <a:ext cx="3635375"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6120384" y="1058472"/>
            <a:ext cx="2109216" cy="3693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072640" y="923330"/>
            <a:ext cx="1286256" cy="3693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4096511" y="1034264"/>
            <a:ext cx="850477" cy="369332"/>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0" y="689140"/>
            <a:ext cx="9144000" cy="769441"/>
          </a:xfrm>
          <a:prstGeom prst="rect">
            <a:avLst/>
          </a:prstGeom>
          <a:noFill/>
        </p:spPr>
        <p:txBody>
          <a:bodyPr wrap="square" rtlCol="0">
            <a:spAutoFit/>
          </a:bodyPr>
          <a:lstStyle/>
          <a:p>
            <a:r>
              <a:rPr lang="en-US" sz="2400" dirty="0" smtClean="0">
                <a:solidFill>
                  <a:srgbClr val="16847C"/>
                </a:solidFill>
                <a:latin typeface="Helvetica Light"/>
                <a:cs typeface="Helvetica Light"/>
              </a:rPr>
              <a:t>Gene therapy</a:t>
            </a:r>
            <a:endParaRPr lang="en-US" sz="2400" dirty="0">
              <a:solidFill>
                <a:srgbClr val="16847C"/>
              </a:solidFill>
              <a:latin typeface="Helvetica Light"/>
              <a:cs typeface="Helvetica Light"/>
            </a:endParaRPr>
          </a:p>
          <a:p>
            <a:r>
              <a:rPr lang="en-US" sz="2000" dirty="0" smtClean="0">
                <a:solidFill>
                  <a:srgbClr val="16847C"/>
                </a:solidFill>
                <a:latin typeface="Helvetica Light"/>
              </a:rPr>
              <a:t>	amino acid variation </a:t>
            </a:r>
            <a:r>
              <a:rPr lang="en-US" sz="2000" dirty="0">
                <a:solidFill>
                  <a:srgbClr val="16847C"/>
                </a:solidFill>
                <a:latin typeface="Helvetica Light"/>
              </a:rPr>
              <a:t>a</a:t>
            </a:r>
            <a:r>
              <a:rPr lang="en-US" sz="2000" dirty="0" smtClean="0">
                <a:solidFill>
                  <a:srgbClr val="16847C"/>
                </a:solidFill>
                <a:latin typeface="Helvetica Light"/>
              </a:rPr>
              <a:t>ffect on hearing</a:t>
            </a:r>
            <a:endParaRPr lang="en-US" sz="2000" dirty="0">
              <a:solidFill>
                <a:srgbClr val="16847C"/>
              </a:solidFill>
              <a:latin typeface="Helvetica Light"/>
            </a:endParaRPr>
          </a:p>
        </p:txBody>
      </p:sp>
      <p:pic>
        <p:nvPicPr>
          <p:cNvPr id="7" name="Picture 6" descr="Screen Shot 2014-05-08 at 1.15.3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614" y="1434694"/>
            <a:ext cx="7064773" cy="1839785"/>
          </a:xfrm>
          <a:prstGeom prst="rect">
            <a:avLst/>
          </a:prstGeom>
        </p:spPr>
      </p:pic>
    </p:spTree>
    <p:extLst>
      <p:ext uri="{BB962C8B-B14F-4D97-AF65-F5344CB8AC3E}">
        <p14:creationId xmlns:p14="http://schemas.microsoft.com/office/powerpoint/2010/main" val="19800797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8142"/>
            <a:ext cx="9144000" cy="5632311"/>
          </a:xfrm>
          <a:prstGeom prst="rect">
            <a:avLst/>
          </a:prstGeom>
        </p:spPr>
        <p:txBody>
          <a:bodyPr wrap="square">
            <a:spAutoFit/>
          </a:bodyPr>
          <a:lstStyle/>
          <a:p>
            <a:pPr algn="ctr"/>
            <a:r>
              <a:rPr lang="en-US" sz="36000" dirty="0" smtClean="0">
                <a:solidFill>
                  <a:srgbClr val="660066"/>
                </a:solidFill>
                <a:latin typeface="Helvetica Light"/>
                <a:cs typeface="Helvetica Light"/>
              </a:rPr>
              <a:t>?</a:t>
            </a:r>
            <a:endParaRPr lang="en-US" sz="36000" dirty="0">
              <a:solidFill>
                <a:srgbClr val="660066"/>
              </a:solidFill>
              <a:latin typeface="Helvetica Light"/>
              <a:cs typeface="Helvetica Light"/>
            </a:endParaRPr>
          </a:p>
        </p:txBody>
      </p:sp>
    </p:spTree>
    <p:extLst>
      <p:ext uri="{BB962C8B-B14F-4D97-AF65-F5344CB8AC3E}">
        <p14:creationId xmlns:p14="http://schemas.microsoft.com/office/powerpoint/2010/main" val="14873690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65264"/>
            <a:ext cx="8686800" cy="5460900"/>
          </a:xfrm>
        </p:spPr>
        <p:txBody>
          <a:bodyPr>
            <a:normAutofit fontScale="92500" lnSpcReduction="20000"/>
          </a:bodyPr>
          <a:lstStyle/>
          <a:p>
            <a:pPr marL="0" indent="0" algn="just">
              <a:buNone/>
            </a:pPr>
            <a:r>
              <a:rPr lang="en-US" sz="1100" dirty="0" smtClean="0">
                <a:latin typeface="Helvetica Light"/>
                <a:cs typeface="Helvetica Light"/>
              </a:rPr>
              <a:t>Title </a:t>
            </a:r>
            <a:r>
              <a:rPr lang="en-US" sz="1100" dirty="0">
                <a:latin typeface="Helvetica Light"/>
                <a:cs typeface="Helvetica Light"/>
              </a:rPr>
              <a:t>slide credit: </a:t>
            </a:r>
            <a:r>
              <a:rPr lang="en-US" sz="1100" dirty="0">
                <a:latin typeface="Helvetica Light"/>
                <a:cs typeface="Helvetica Light"/>
                <a:hlinkClick r:id="rId2"/>
              </a:rPr>
              <a:t>http://www.telegraph.co.uk/culture/9526045/Why-not-all-deaf-people-want-to-be-</a:t>
            </a:r>
            <a:r>
              <a:rPr lang="en-US" sz="1100" dirty="0" smtClean="0">
                <a:latin typeface="Helvetica Light"/>
                <a:cs typeface="Helvetica Light"/>
                <a:hlinkClick r:id="rId2"/>
              </a:rPr>
              <a:t>cured.html</a:t>
            </a:r>
            <a:endParaRPr lang="en-US" sz="1100" dirty="0" smtClean="0">
              <a:latin typeface="Helvetica Light"/>
              <a:cs typeface="Helvetica Light"/>
            </a:endParaRPr>
          </a:p>
          <a:p>
            <a:pPr marL="0" indent="0" algn="just">
              <a:buNone/>
            </a:pPr>
            <a:r>
              <a:rPr lang="en-US" sz="1100" dirty="0"/>
              <a:t>[</a:t>
            </a:r>
            <a:r>
              <a:rPr lang="en-US" sz="1100" dirty="0">
                <a:latin typeface="Helvetica Light"/>
                <a:cs typeface="Helvetica Light"/>
              </a:rPr>
              <a:t>1] Genetics Home Reference: Pendred Syndrome</a:t>
            </a:r>
          </a:p>
          <a:p>
            <a:pPr marL="0" indent="0" algn="just">
              <a:buNone/>
            </a:pPr>
            <a:r>
              <a:rPr lang="en-US" sz="1100" dirty="0" smtClean="0">
                <a:latin typeface="Helvetica Light"/>
                <a:cs typeface="Helvetica Light"/>
              </a:rPr>
              <a:t>[</a:t>
            </a:r>
            <a:r>
              <a:rPr lang="en-US" sz="1100" dirty="0">
                <a:latin typeface="Helvetica Light"/>
                <a:cs typeface="Helvetica Light"/>
              </a:rPr>
              <a:t>2] Du, W., et al. (2013). A systematic review and meta-analysis of common mutations of SLC26A4 gene in Asian populations.  International Journal of Pediatric Otorhinolaryngology 77 (2013) 1670-1676. </a:t>
            </a:r>
            <a:r>
              <a:rPr lang="en-US" sz="1100" dirty="0" err="1">
                <a:latin typeface="Helvetica Light"/>
                <a:cs typeface="Helvetica Light"/>
              </a:rPr>
              <a:t>doi</a:t>
            </a:r>
            <a:r>
              <a:rPr lang="en-US" sz="1100" dirty="0">
                <a:latin typeface="Helvetica Light"/>
                <a:cs typeface="Helvetica Light"/>
              </a:rPr>
              <a:t>: 10.1016/j.ijporl.2013.07.023</a:t>
            </a:r>
          </a:p>
          <a:p>
            <a:pPr marL="0" indent="0" algn="just">
              <a:buNone/>
            </a:pPr>
            <a:r>
              <a:rPr lang="en-US" sz="1100" dirty="0" smtClean="0">
                <a:latin typeface="Helvetica Light"/>
                <a:cs typeface="Helvetica Light"/>
              </a:rPr>
              <a:t>[</a:t>
            </a:r>
            <a:r>
              <a:rPr lang="en-US" sz="1100" dirty="0">
                <a:latin typeface="Helvetica Light"/>
                <a:cs typeface="Helvetica Light"/>
              </a:rPr>
              <a:t>3] Li, X., et al. (2013). SLC26A4 Targeted to the </a:t>
            </a:r>
            <a:r>
              <a:rPr lang="en-US" sz="1100" dirty="0" err="1">
                <a:latin typeface="Helvetica Light"/>
                <a:cs typeface="Helvetica Light"/>
              </a:rPr>
              <a:t>Endolymphatic</a:t>
            </a:r>
            <a:r>
              <a:rPr lang="en-US" sz="1100" dirty="0">
                <a:latin typeface="Helvetica Light"/>
                <a:cs typeface="Helvetica Light"/>
              </a:rPr>
              <a:t> Sac Rescues Hearing and Balance in Slc26a4 Mutant Mice. PLOS Genetics 9(7): e1003641. </a:t>
            </a:r>
            <a:r>
              <a:rPr lang="en-US" sz="1100" dirty="0" err="1">
                <a:latin typeface="Helvetica Light"/>
                <a:cs typeface="Helvetica Light"/>
              </a:rPr>
              <a:t>doi</a:t>
            </a:r>
            <a:r>
              <a:rPr lang="en-US" sz="1100" dirty="0">
                <a:latin typeface="Helvetica Light"/>
                <a:cs typeface="Helvetica Light"/>
              </a:rPr>
              <a:t>: 10.1371/journal.pgen.1003641</a:t>
            </a:r>
          </a:p>
          <a:p>
            <a:pPr marL="0" indent="0" algn="just">
              <a:buNone/>
            </a:pPr>
            <a:r>
              <a:rPr lang="en-US" sz="1100" dirty="0" smtClean="0">
                <a:latin typeface="Helvetica Light"/>
                <a:cs typeface="Helvetica Light"/>
              </a:rPr>
              <a:t>[</a:t>
            </a:r>
            <a:r>
              <a:rPr lang="en-US" sz="1100" dirty="0">
                <a:latin typeface="Helvetica Light"/>
                <a:cs typeface="Helvetica Light"/>
              </a:rPr>
              <a:t>4] </a:t>
            </a:r>
            <a:r>
              <a:rPr lang="en-US" sz="1100" dirty="0" err="1">
                <a:latin typeface="Helvetica Light"/>
                <a:cs typeface="Helvetica Light"/>
              </a:rPr>
              <a:t>Miyagawa</a:t>
            </a:r>
            <a:r>
              <a:rPr lang="en-US" sz="1100" dirty="0">
                <a:latin typeface="Helvetica Light"/>
                <a:cs typeface="Helvetica Light"/>
              </a:rPr>
              <a:t>, M., et al. (2014). Mutation spectrum and genotype-phenotype correlation of hearing loss patients caused by SLC26A4 mutations in the Japanese: a large cohort study. Journal of Human Genetics. </a:t>
            </a:r>
            <a:r>
              <a:rPr lang="en-US" sz="1100" dirty="0" err="1">
                <a:latin typeface="Helvetica Light"/>
                <a:cs typeface="Helvetica Light"/>
              </a:rPr>
              <a:t>doi</a:t>
            </a:r>
            <a:r>
              <a:rPr lang="en-US" sz="1100" dirty="0">
                <a:latin typeface="Helvetica Light"/>
                <a:cs typeface="Helvetica Light"/>
              </a:rPr>
              <a:t>: 10.1038/jhg.2014.12</a:t>
            </a:r>
          </a:p>
          <a:p>
            <a:pPr marL="0" indent="0" algn="just">
              <a:buNone/>
            </a:pPr>
            <a:r>
              <a:rPr lang="en-US" sz="1100" dirty="0" smtClean="0">
                <a:latin typeface="Helvetica Light"/>
                <a:cs typeface="Helvetica Light"/>
              </a:rPr>
              <a:t>[</a:t>
            </a:r>
            <a:r>
              <a:rPr lang="en-US" sz="1100" dirty="0">
                <a:latin typeface="Helvetica Light"/>
                <a:cs typeface="Helvetica Light"/>
              </a:rPr>
              <a:t>5] Lai, C., et al. (2007). Analysis of the SLC26A4 gene in patients with Pendred syndrome in Taiwan. Metabolism Clinical and Experimental 56 (2007): 1279-1284. doi:10.1016/j.metabol.2007.05.013</a:t>
            </a:r>
          </a:p>
          <a:p>
            <a:pPr marL="0" indent="0" algn="just">
              <a:buNone/>
            </a:pPr>
            <a:r>
              <a:rPr lang="en-US" sz="1100" dirty="0" smtClean="0">
                <a:latin typeface="Helvetica Light"/>
                <a:cs typeface="Helvetica Light"/>
              </a:rPr>
              <a:t>[</a:t>
            </a:r>
            <a:r>
              <a:rPr lang="en-US" sz="1100" dirty="0">
                <a:latin typeface="Helvetica Light"/>
                <a:cs typeface="Helvetica Light"/>
              </a:rPr>
              <a:t>6] Yao, G., et al. (2013). Compound heterozygous mutations of SLC26A4 in 4 Chinese families with enlarged vestibular aqueduct. International Journal of Pediatric Otorhinolaryngology 77 (2013) 544-549. </a:t>
            </a:r>
            <a:r>
              <a:rPr lang="en-US" sz="1100" dirty="0" err="1">
                <a:latin typeface="Helvetica Light"/>
                <a:cs typeface="Helvetica Light"/>
              </a:rPr>
              <a:t>doi</a:t>
            </a:r>
            <a:r>
              <a:rPr lang="en-US" sz="1100" dirty="0">
                <a:latin typeface="Helvetica Light"/>
                <a:cs typeface="Helvetica Light"/>
              </a:rPr>
              <a:t>: 10.1016/j.ijporl.2013.01.002</a:t>
            </a:r>
          </a:p>
          <a:p>
            <a:pPr marL="0" indent="0" algn="just">
              <a:buNone/>
            </a:pPr>
            <a:r>
              <a:rPr lang="en-US" sz="1100" dirty="0" smtClean="0">
                <a:latin typeface="Helvetica Light"/>
                <a:cs typeface="Helvetica Light"/>
              </a:rPr>
              <a:t>[</a:t>
            </a:r>
            <a:r>
              <a:rPr lang="en-US" sz="1100" dirty="0">
                <a:latin typeface="Helvetica Light"/>
                <a:cs typeface="Helvetica Light"/>
              </a:rPr>
              <a:t>7] </a:t>
            </a:r>
            <a:r>
              <a:rPr lang="en-US" sz="1100" dirty="0" err="1">
                <a:latin typeface="Helvetica Light"/>
                <a:cs typeface="Helvetica Light"/>
              </a:rPr>
              <a:t>Wangemann</a:t>
            </a:r>
            <a:r>
              <a:rPr lang="en-US" sz="1100" dirty="0">
                <a:latin typeface="Helvetica Light"/>
                <a:cs typeface="Helvetica Light"/>
              </a:rPr>
              <a:t>, P. (2013). Mouse Models for </a:t>
            </a:r>
            <a:r>
              <a:rPr lang="en-US" sz="1100" dirty="0" err="1">
                <a:latin typeface="Helvetica Light"/>
                <a:cs typeface="Helvetica Light"/>
              </a:rPr>
              <a:t>Pendrin</a:t>
            </a:r>
            <a:r>
              <a:rPr lang="en-US" sz="1100" dirty="0">
                <a:latin typeface="Helvetica Light"/>
                <a:cs typeface="Helvetica Light"/>
              </a:rPr>
              <a:t>-Associated Loss of Cochlear and Vestibular Function. Cell </a:t>
            </a:r>
            <a:r>
              <a:rPr lang="en-US" sz="1100" dirty="0" err="1">
                <a:latin typeface="Helvetica Light"/>
                <a:cs typeface="Helvetica Light"/>
              </a:rPr>
              <a:t>Physiol</a:t>
            </a:r>
            <a:r>
              <a:rPr lang="en-US" sz="1100" dirty="0">
                <a:latin typeface="Helvetica Light"/>
                <a:cs typeface="Helvetica Light"/>
              </a:rPr>
              <a:t> </a:t>
            </a:r>
            <a:r>
              <a:rPr lang="en-US" sz="1100" dirty="0" err="1">
                <a:latin typeface="Helvetica Light"/>
                <a:cs typeface="Helvetica Light"/>
              </a:rPr>
              <a:t>Biochem</a:t>
            </a:r>
            <a:r>
              <a:rPr lang="en-US" sz="1100" dirty="0">
                <a:latin typeface="Helvetica Light"/>
                <a:cs typeface="Helvetica Light"/>
              </a:rPr>
              <a:t> 2013;32(</a:t>
            </a:r>
            <a:r>
              <a:rPr lang="en-US" sz="1100" dirty="0" err="1">
                <a:latin typeface="Helvetica Light"/>
                <a:cs typeface="Helvetica Light"/>
              </a:rPr>
              <a:t>suppl</a:t>
            </a:r>
            <a:r>
              <a:rPr lang="en-US" sz="1100" dirty="0">
                <a:latin typeface="Helvetica Light"/>
                <a:cs typeface="Helvetica Light"/>
              </a:rPr>
              <a:t> 1):157-165. </a:t>
            </a:r>
            <a:r>
              <a:rPr lang="en-US" sz="1100" dirty="0" err="1">
                <a:latin typeface="Helvetica Light"/>
                <a:cs typeface="Helvetica Light"/>
              </a:rPr>
              <a:t>doi</a:t>
            </a:r>
            <a:r>
              <a:rPr lang="en-US" sz="1100" dirty="0">
                <a:latin typeface="Helvetica Light"/>
                <a:cs typeface="Helvetica Light"/>
              </a:rPr>
              <a:t>: 10.1159/</a:t>
            </a:r>
            <a:r>
              <a:rPr lang="en-US" sz="1100" dirty="0" smtClean="0">
                <a:latin typeface="Helvetica Light"/>
                <a:cs typeface="Helvetica Light"/>
              </a:rPr>
              <a:t>000356635</a:t>
            </a:r>
          </a:p>
          <a:p>
            <a:pPr marL="0" indent="0" algn="just">
              <a:buNone/>
            </a:pPr>
            <a:r>
              <a:rPr lang="en-US" sz="1100" dirty="0" smtClean="0">
                <a:latin typeface="Helvetica Light"/>
                <a:cs typeface="Helvetica Light"/>
              </a:rPr>
              <a:t>[</a:t>
            </a:r>
            <a:r>
              <a:rPr lang="en-US" sz="1100" dirty="0">
                <a:latin typeface="Helvetica Light"/>
                <a:cs typeface="Helvetica Light"/>
              </a:rPr>
              <a:t>8] Griffith A, </a:t>
            </a:r>
            <a:r>
              <a:rPr lang="en-US" sz="1100" dirty="0" err="1">
                <a:latin typeface="Helvetica Light"/>
                <a:cs typeface="Helvetica Light"/>
              </a:rPr>
              <a:t>Wangemann</a:t>
            </a:r>
            <a:r>
              <a:rPr lang="en-US" sz="1100" dirty="0">
                <a:latin typeface="Helvetica Light"/>
                <a:cs typeface="Helvetica Light"/>
              </a:rPr>
              <a:t> P. (2011). </a:t>
            </a:r>
            <a:r>
              <a:rPr lang="en-US" sz="1100" dirty="0" err="1">
                <a:latin typeface="Helvetica Light"/>
                <a:cs typeface="Helvetica Light"/>
              </a:rPr>
              <a:t>Hearin</a:t>
            </a:r>
            <a:r>
              <a:rPr lang="en-US" sz="1100" dirty="0">
                <a:latin typeface="Helvetica Light"/>
                <a:cs typeface="Helvetica Light"/>
              </a:rPr>
              <a:t> loss associated with enlargement of the vestibular aqueduct: Mechanistic insights from clinical phenotypes, genotypes, and mouse models. Hearing </a:t>
            </a:r>
            <a:r>
              <a:rPr lang="en-US" sz="1100" dirty="0" err="1">
                <a:latin typeface="Helvetica Light"/>
                <a:cs typeface="Helvetica Light"/>
              </a:rPr>
              <a:t>Reasearch</a:t>
            </a:r>
            <a:r>
              <a:rPr lang="en-US" sz="1100" dirty="0">
                <a:latin typeface="Helvetica Light"/>
                <a:cs typeface="Helvetica Light"/>
              </a:rPr>
              <a:t> 281 (2011) 11-17. doi:10.1016/j.heares.2011.05.009</a:t>
            </a:r>
          </a:p>
          <a:p>
            <a:pPr marL="0" indent="0" algn="just">
              <a:buNone/>
            </a:pPr>
            <a:r>
              <a:rPr lang="en-US" sz="1100" dirty="0" smtClean="0">
                <a:latin typeface="Helvetica Light"/>
                <a:cs typeface="Helvetica Light"/>
              </a:rPr>
              <a:t>[</a:t>
            </a:r>
            <a:r>
              <a:rPr lang="en-US" sz="1100" dirty="0">
                <a:latin typeface="Helvetica Light"/>
                <a:cs typeface="Helvetica Light"/>
              </a:rPr>
              <a:t>9] Choi, BY, et al. (2011). Mouse model of enlarged vestibular aqueducts defines temporal requirement of Slc26a4 expression for hearing acquisition. J </a:t>
            </a:r>
            <a:r>
              <a:rPr lang="en-US" sz="1100" dirty="0" err="1">
                <a:latin typeface="Helvetica Light"/>
                <a:cs typeface="Helvetica Light"/>
              </a:rPr>
              <a:t>Clin</a:t>
            </a:r>
            <a:r>
              <a:rPr lang="en-US" sz="1100" dirty="0">
                <a:latin typeface="Helvetica Light"/>
                <a:cs typeface="Helvetica Light"/>
              </a:rPr>
              <a:t> Invest. 2011;121(11):4516-4525. doi:10.1172/</a:t>
            </a:r>
            <a:r>
              <a:rPr lang="en-US" sz="1100" dirty="0" smtClean="0">
                <a:latin typeface="Helvetica Light"/>
                <a:cs typeface="Helvetica Light"/>
              </a:rPr>
              <a:t>JCI59353</a:t>
            </a:r>
          </a:p>
          <a:p>
            <a:pPr marL="0" indent="0" algn="just">
              <a:buNone/>
            </a:pPr>
            <a:endParaRPr lang="en-US" sz="1100" dirty="0">
              <a:latin typeface="Helvetica Light"/>
              <a:cs typeface="Helvetica Light"/>
            </a:endParaRPr>
          </a:p>
          <a:p>
            <a:pPr marL="0" indent="0" algn="just">
              <a:buNone/>
            </a:pPr>
            <a:r>
              <a:rPr lang="en-US" sz="2000" dirty="0" smtClean="0">
                <a:solidFill>
                  <a:srgbClr val="660066"/>
                </a:solidFill>
                <a:latin typeface="Helvetica Light"/>
                <a:cs typeface="Helvetica Light"/>
              </a:rPr>
              <a:t>Images</a:t>
            </a:r>
          </a:p>
          <a:p>
            <a:pPr marL="0" indent="0">
              <a:buNone/>
            </a:pPr>
            <a:r>
              <a:rPr lang="en-US" sz="1100" dirty="0">
                <a:latin typeface="Helvetica Light"/>
                <a:cs typeface="Helvetica Light"/>
              </a:rPr>
              <a:t>Inner ear diagram: </a:t>
            </a:r>
            <a:r>
              <a:rPr lang="en-US" sz="1100" dirty="0">
                <a:latin typeface="Helvetica Light"/>
                <a:cs typeface="Helvetica Light"/>
                <a:hlinkClick r:id="rId3"/>
              </a:rPr>
              <a:t>https://www.nidcd.nih.gov/health/hearing/pages/eva.aspx</a:t>
            </a:r>
            <a:endParaRPr lang="en-US" sz="1100" dirty="0">
              <a:latin typeface="Helvetica Light"/>
              <a:cs typeface="Helvetica Light"/>
            </a:endParaRPr>
          </a:p>
          <a:p>
            <a:pPr marL="0" indent="0">
              <a:buNone/>
            </a:pPr>
            <a:r>
              <a:rPr lang="en-US" sz="1100" dirty="0">
                <a:latin typeface="Helvetica Light"/>
                <a:cs typeface="Helvetica Light"/>
              </a:rPr>
              <a:t>Child: </a:t>
            </a:r>
            <a:r>
              <a:rPr lang="en-US" sz="1100" dirty="0">
                <a:latin typeface="Helvetica Light"/>
                <a:cs typeface="Helvetica Light"/>
                <a:hlinkClick r:id="rId4"/>
              </a:rPr>
              <a:t>http://www.thehealthage.com/2010/04/gene-causes-childhood-deafness-is-detected</a:t>
            </a:r>
            <a:r>
              <a:rPr lang="en-US" sz="1100" dirty="0" smtClean="0">
                <a:latin typeface="Helvetica Light"/>
                <a:cs typeface="Helvetica Light"/>
                <a:hlinkClick r:id="rId4"/>
              </a:rPr>
              <a:t>/</a:t>
            </a:r>
            <a:r>
              <a:rPr lang="en-US" sz="1100" dirty="0" smtClean="0">
                <a:latin typeface="Helvetica Light"/>
                <a:cs typeface="Helvetica Light"/>
              </a:rPr>
              <a:t> </a:t>
            </a:r>
            <a:endParaRPr lang="en-US" sz="1100" dirty="0">
              <a:latin typeface="Helvetica Light"/>
              <a:cs typeface="Helvetica Light"/>
            </a:endParaRPr>
          </a:p>
          <a:p>
            <a:pPr marL="0" indent="0">
              <a:buNone/>
            </a:pPr>
            <a:r>
              <a:rPr lang="en-US" sz="1100" dirty="0">
                <a:latin typeface="Helvetica Light"/>
                <a:cs typeface="Helvetica Light"/>
              </a:rPr>
              <a:t>Temporal MRI:  </a:t>
            </a:r>
            <a:r>
              <a:rPr lang="en-US" sz="1100" dirty="0">
                <a:latin typeface="Helvetica Light"/>
                <a:cs typeface="Helvetica Light"/>
                <a:hlinkClick r:id="rId5"/>
              </a:rPr>
              <a:t>http://qjmed.oxfordjournals.org/content/93/2/99.long</a:t>
            </a:r>
            <a:endParaRPr lang="en-US" sz="1100" dirty="0">
              <a:latin typeface="Helvetica Light"/>
              <a:cs typeface="Helvetica Light"/>
            </a:endParaRPr>
          </a:p>
          <a:p>
            <a:pPr marL="0" indent="0">
              <a:buNone/>
            </a:pPr>
            <a:r>
              <a:rPr lang="en-US" sz="1100" dirty="0">
                <a:latin typeface="Helvetica Light"/>
                <a:cs typeface="Helvetica Light"/>
              </a:rPr>
              <a:t>Thyroid: </a:t>
            </a:r>
            <a:r>
              <a:rPr lang="en-US" sz="1100" dirty="0">
                <a:latin typeface="Helvetica Light"/>
                <a:cs typeface="Helvetica Light"/>
                <a:hlinkClick r:id="rId6"/>
              </a:rPr>
              <a:t>http://nandabooks.blogspot.com/2012/10/nursing-care-plan-for-goiter-</a:t>
            </a:r>
            <a:r>
              <a:rPr lang="en-US" sz="1100" dirty="0" smtClean="0">
                <a:latin typeface="Helvetica Light"/>
                <a:cs typeface="Helvetica Light"/>
                <a:hlinkClick r:id="rId6"/>
              </a:rPr>
              <a:t>assessment.html</a:t>
            </a:r>
            <a:r>
              <a:rPr lang="en-US" sz="1100" dirty="0" smtClean="0">
                <a:latin typeface="Helvetica Light"/>
                <a:cs typeface="Helvetica Light"/>
              </a:rPr>
              <a:t> </a:t>
            </a:r>
            <a:endParaRPr lang="en-US" sz="1100" dirty="0">
              <a:latin typeface="Helvetica Light"/>
              <a:cs typeface="Helvetica Light"/>
            </a:endParaRPr>
          </a:p>
          <a:p>
            <a:pPr marL="0" indent="0" algn="just">
              <a:buNone/>
            </a:pPr>
            <a:r>
              <a:rPr lang="en-US" sz="1100" dirty="0">
                <a:latin typeface="Helvetica Light"/>
                <a:cs typeface="Helvetica Light"/>
              </a:rPr>
              <a:t>Y-2-H</a:t>
            </a:r>
            <a:r>
              <a:rPr lang="en-US" sz="1100" dirty="0" smtClean="0">
                <a:latin typeface="Helvetica Light"/>
                <a:cs typeface="Helvetica Light"/>
              </a:rPr>
              <a:t>: </a:t>
            </a:r>
            <a:r>
              <a:rPr lang="en-US" sz="1100" dirty="0" smtClean="0">
                <a:latin typeface="Helvetica Light"/>
                <a:cs typeface="Helvetica Light"/>
                <a:hlinkClick r:id="rId7"/>
              </a:rPr>
              <a:t>http</a:t>
            </a:r>
            <a:r>
              <a:rPr lang="en-US" sz="1100" dirty="0">
                <a:latin typeface="Helvetica Light"/>
                <a:cs typeface="Helvetica Light"/>
                <a:hlinkClick r:id="rId7"/>
              </a:rPr>
              <a:t>://</a:t>
            </a:r>
            <a:r>
              <a:rPr lang="en-US" sz="1100" dirty="0" err="1">
                <a:latin typeface="Helvetica Light"/>
                <a:cs typeface="Helvetica Light"/>
                <a:hlinkClick r:id="rId7"/>
              </a:rPr>
              <a:t>www.imbb.forth.gr</a:t>
            </a:r>
            <a:r>
              <a:rPr lang="en-US" sz="1100" dirty="0">
                <a:latin typeface="Helvetica Light"/>
                <a:cs typeface="Helvetica Light"/>
                <a:hlinkClick r:id="rId7"/>
              </a:rPr>
              <a:t>/people/</a:t>
            </a:r>
            <a:r>
              <a:rPr lang="en-US" sz="1100" dirty="0" err="1">
                <a:latin typeface="Helvetica Light"/>
                <a:cs typeface="Helvetica Light"/>
                <a:hlinkClick r:id="rId7"/>
              </a:rPr>
              <a:t>delidakis</a:t>
            </a:r>
            <a:r>
              <a:rPr lang="en-US" sz="1100" dirty="0">
                <a:latin typeface="Helvetica Light"/>
                <a:cs typeface="Helvetica Light"/>
                <a:hlinkClick r:id="rId7"/>
              </a:rPr>
              <a:t>/</a:t>
            </a:r>
            <a:endParaRPr lang="en-US" sz="1100" dirty="0">
              <a:latin typeface="Helvetica Light"/>
              <a:cs typeface="Helvetica Light"/>
            </a:endParaRPr>
          </a:p>
          <a:p>
            <a:pPr marL="0" indent="0" algn="just">
              <a:buNone/>
            </a:pPr>
            <a:r>
              <a:rPr lang="en-US" sz="1000" dirty="0" smtClean="0">
                <a:latin typeface="Helvetica Light"/>
                <a:cs typeface="Helvetica Light"/>
              </a:rPr>
              <a:t>Mouse 1</a:t>
            </a:r>
            <a:r>
              <a:rPr lang="en-US" sz="1000" dirty="0">
                <a:latin typeface="Helvetica Light"/>
                <a:cs typeface="Helvetica Light"/>
              </a:rPr>
              <a:t>: </a:t>
            </a:r>
            <a:r>
              <a:rPr lang="en-US" sz="1000" dirty="0">
                <a:latin typeface="Helvetica Light"/>
                <a:cs typeface="Helvetica Light"/>
                <a:hlinkClick r:id="rId8"/>
              </a:rPr>
              <a:t>http://www.emouseatlas.org/emap/</a:t>
            </a:r>
            <a:r>
              <a:rPr lang="en-US" sz="1000" dirty="0" smtClean="0">
                <a:latin typeface="Helvetica Light"/>
                <a:cs typeface="Helvetica Light"/>
                <a:hlinkClick r:id="rId8"/>
              </a:rPr>
              <a:t>home.html</a:t>
            </a:r>
            <a:endParaRPr lang="en-US" sz="1000" dirty="0" smtClean="0">
              <a:latin typeface="Helvetica Light"/>
              <a:cs typeface="Helvetica Light"/>
            </a:endParaRPr>
          </a:p>
          <a:p>
            <a:pPr marL="0" indent="0" algn="just">
              <a:buNone/>
            </a:pPr>
            <a:r>
              <a:rPr lang="en-US" sz="1000" dirty="0">
                <a:latin typeface="Helvetica Light"/>
                <a:cs typeface="Helvetica Light"/>
              </a:rPr>
              <a:t>Mouse 2: </a:t>
            </a:r>
            <a:r>
              <a:rPr lang="en-US" sz="1000" dirty="0">
                <a:latin typeface="Helvetica Light"/>
                <a:cs typeface="Helvetica Light"/>
                <a:hlinkClick r:id="rId9"/>
              </a:rPr>
              <a:t>http://pestcontrolmk.co.uk/rodent-control-milton-keynes-area</a:t>
            </a:r>
            <a:r>
              <a:rPr lang="en-US" sz="1000" dirty="0" smtClean="0">
                <a:latin typeface="Helvetica Light"/>
                <a:cs typeface="Helvetica Light"/>
                <a:hlinkClick r:id="rId9"/>
              </a:rPr>
              <a:t>/</a:t>
            </a:r>
            <a:r>
              <a:rPr lang="en-US" sz="1000" dirty="0" smtClean="0">
                <a:latin typeface="Helvetica Light"/>
                <a:cs typeface="Helvetica Light"/>
              </a:rPr>
              <a:t> </a:t>
            </a:r>
          </a:p>
          <a:p>
            <a:pPr marL="0" indent="0" algn="just">
              <a:buNone/>
            </a:pPr>
            <a:r>
              <a:rPr lang="en-US" sz="1000" dirty="0" smtClean="0">
                <a:latin typeface="Helvetica Light"/>
                <a:cs typeface="Helvetica Light"/>
              </a:rPr>
              <a:t>Mouse 3</a:t>
            </a:r>
            <a:r>
              <a:rPr lang="en-US" sz="1000" dirty="0">
                <a:latin typeface="Helvetica Light"/>
                <a:cs typeface="Helvetica Light"/>
              </a:rPr>
              <a:t>: </a:t>
            </a:r>
            <a:r>
              <a:rPr lang="en-US" sz="1000" dirty="0">
                <a:latin typeface="Helvetica Light"/>
                <a:cs typeface="Helvetica Light"/>
                <a:hlinkClick r:id="rId10"/>
              </a:rPr>
              <a:t>http://en.wikipedia.org/wiki/</a:t>
            </a:r>
            <a:r>
              <a:rPr lang="en-US" sz="1000" dirty="0" smtClean="0">
                <a:latin typeface="Helvetica Light"/>
                <a:cs typeface="Helvetica Light"/>
                <a:hlinkClick r:id="rId10"/>
              </a:rPr>
              <a:t>Mouse</a:t>
            </a:r>
            <a:r>
              <a:rPr lang="en-US" sz="1000" dirty="0" smtClean="0">
                <a:latin typeface="Helvetica Light"/>
                <a:cs typeface="Helvetica Light"/>
              </a:rPr>
              <a:t> </a:t>
            </a:r>
          </a:p>
          <a:p>
            <a:pPr marL="0" indent="0" algn="just">
              <a:buNone/>
            </a:pPr>
            <a:r>
              <a:rPr lang="en-US" sz="1000" dirty="0" smtClean="0">
                <a:latin typeface="Helvetica Light"/>
                <a:cs typeface="Helvetica Light"/>
              </a:rPr>
              <a:t>Bat</a:t>
            </a:r>
            <a:r>
              <a:rPr lang="en-US" sz="1000" dirty="0">
                <a:latin typeface="Helvetica Light"/>
                <a:cs typeface="Helvetica Light"/>
              </a:rPr>
              <a:t>: </a:t>
            </a:r>
            <a:r>
              <a:rPr lang="en-US" sz="1000" dirty="0">
                <a:latin typeface="Helvetica Light"/>
                <a:cs typeface="Helvetica Light"/>
                <a:hlinkClick r:id="rId11"/>
              </a:rPr>
              <a:t>http://mammals.biodiversityireland.ie/images/species/fullsize/Brandts%20bat%20(F.%20Greenaway)%20Copyright%</a:t>
            </a:r>
            <a:r>
              <a:rPr lang="en-US" sz="1000" dirty="0" smtClean="0">
                <a:latin typeface="Helvetica Light"/>
                <a:cs typeface="Helvetica Light"/>
                <a:hlinkClick r:id="rId11"/>
              </a:rPr>
              <a:t>20NPWS.jpg</a:t>
            </a:r>
            <a:r>
              <a:rPr lang="en-US" sz="1000" dirty="0" smtClean="0">
                <a:latin typeface="Helvetica Light"/>
                <a:cs typeface="Helvetica Light"/>
              </a:rPr>
              <a:t> </a:t>
            </a:r>
          </a:p>
          <a:p>
            <a:pPr marL="0" indent="0" algn="just">
              <a:buNone/>
            </a:pPr>
            <a:r>
              <a:rPr lang="en-US" sz="1000" dirty="0">
                <a:latin typeface="Helvetica Light"/>
                <a:cs typeface="Helvetica Light"/>
              </a:rPr>
              <a:t>Harry Styles: </a:t>
            </a:r>
            <a:r>
              <a:rPr lang="en-US" sz="1000" dirty="0">
                <a:latin typeface="Helvetica Light"/>
                <a:cs typeface="Helvetica Light"/>
                <a:hlinkClick r:id="rId12"/>
              </a:rPr>
              <a:t>http://www.huffingtonpost.co.uk/2013/10/15/harry-styles-rosie-huntington-whiteley-one-direction_n_4099875.</a:t>
            </a:r>
            <a:r>
              <a:rPr lang="en-US" sz="1000" dirty="0" smtClean="0">
                <a:latin typeface="Helvetica Light"/>
                <a:cs typeface="Helvetica Light"/>
                <a:hlinkClick r:id="rId12"/>
              </a:rPr>
              <a:t>html</a:t>
            </a:r>
            <a:endParaRPr lang="en-US" sz="1000" dirty="0" smtClean="0">
              <a:latin typeface="Helvetica Light"/>
              <a:cs typeface="Helvetica Light"/>
            </a:endParaRPr>
          </a:p>
          <a:p>
            <a:pPr marL="0" indent="0" algn="just">
              <a:buNone/>
            </a:pPr>
            <a:r>
              <a:rPr lang="en-US" sz="1000" dirty="0" err="1" smtClean="0">
                <a:latin typeface="Helvetica Light"/>
                <a:cs typeface="Helvetica Light"/>
              </a:rPr>
              <a:t>Zebrafish</a:t>
            </a:r>
            <a:r>
              <a:rPr lang="en-US" sz="1000" dirty="0">
                <a:latin typeface="Helvetica Light"/>
                <a:cs typeface="Helvetica Light"/>
              </a:rPr>
              <a:t>: </a:t>
            </a:r>
            <a:r>
              <a:rPr lang="en-US" sz="1000" dirty="0">
                <a:latin typeface="Helvetica Light"/>
                <a:cs typeface="Helvetica Light"/>
                <a:hlinkClick r:id="rId13"/>
              </a:rPr>
              <a:t>http://www.petsmart.com/live-pet/live-fish/zebra-danio-zid36-15274/cat-36-catid-</a:t>
            </a:r>
            <a:r>
              <a:rPr lang="en-US" sz="1000" dirty="0" smtClean="0">
                <a:latin typeface="Helvetica Light"/>
                <a:cs typeface="Helvetica Light"/>
                <a:hlinkClick r:id="rId13"/>
              </a:rPr>
              <a:t>700002</a:t>
            </a:r>
            <a:endParaRPr lang="en-US" sz="1000" dirty="0" smtClean="0">
              <a:latin typeface="Helvetica Light"/>
              <a:cs typeface="Helvetica Light"/>
            </a:endParaRPr>
          </a:p>
          <a:p>
            <a:pPr marL="0" indent="0" algn="just">
              <a:buNone/>
            </a:pPr>
            <a:r>
              <a:rPr lang="en-US" sz="1000" dirty="0" err="1">
                <a:latin typeface="Helvetica Light"/>
                <a:cs typeface="Helvetica Light"/>
              </a:rPr>
              <a:t>Frog:http</a:t>
            </a:r>
            <a:r>
              <a:rPr lang="en-US" sz="1000" dirty="0">
                <a:latin typeface="Helvetica Light"/>
                <a:cs typeface="Helvetica Light"/>
              </a:rPr>
              <a:t>://</a:t>
            </a:r>
            <a:r>
              <a:rPr lang="en-US" sz="1000" dirty="0" err="1">
                <a:latin typeface="Helvetica Light"/>
                <a:cs typeface="Helvetica Light"/>
              </a:rPr>
              <a:t>en.wikipedia.org</a:t>
            </a:r>
            <a:r>
              <a:rPr lang="en-US" sz="1000" dirty="0">
                <a:latin typeface="Helvetica Light"/>
                <a:cs typeface="Helvetica Light"/>
              </a:rPr>
              <a:t>/wiki/</a:t>
            </a:r>
            <a:r>
              <a:rPr lang="en-US" sz="1000" dirty="0" err="1" smtClean="0">
                <a:latin typeface="Helvetica Light"/>
                <a:cs typeface="Helvetica Light"/>
              </a:rPr>
              <a:t>African_clawed_frog</a:t>
            </a:r>
            <a:r>
              <a:rPr lang="en-US" sz="1000" dirty="0" smtClean="0">
                <a:latin typeface="Helvetica Light"/>
                <a:cs typeface="Helvetica Light"/>
              </a:rPr>
              <a:t> </a:t>
            </a:r>
            <a:r>
              <a:rPr lang="en-US" sz="1000" dirty="0">
                <a:latin typeface="Helvetica Light"/>
                <a:cs typeface="Helvetica Light"/>
              </a:rPr>
              <a:t> </a:t>
            </a:r>
            <a:endParaRPr lang="en-US" sz="1000" dirty="0" smtClean="0">
              <a:latin typeface="Helvetica Light"/>
              <a:cs typeface="Helvetica Light"/>
            </a:endParaRPr>
          </a:p>
          <a:p>
            <a:pPr marL="0" indent="0" algn="just">
              <a:buNone/>
            </a:pPr>
            <a:r>
              <a:rPr lang="en-US" sz="1000" dirty="0">
                <a:latin typeface="Helvetica Light"/>
                <a:cs typeface="Helvetica Light"/>
              </a:rPr>
              <a:t>Sea Turtle: </a:t>
            </a:r>
            <a:r>
              <a:rPr lang="en-US" sz="1000" dirty="0">
                <a:latin typeface="Helvetica Light"/>
                <a:cs typeface="Helvetica Light"/>
                <a:hlinkClick r:id="rId14"/>
              </a:rPr>
              <a:t>http://www.rsmas.miami.edu/blog/wp-content/uploads/2011/12/Green-Sea-Turtle-061022-French-Reef-KL-IMG_4313.</a:t>
            </a:r>
            <a:r>
              <a:rPr lang="en-US" sz="1000" dirty="0" smtClean="0">
                <a:latin typeface="Helvetica Light"/>
                <a:cs typeface="Helvetica Light"/>
                <a:hlinkClick r:id="rId14"/>
              </a:rPr>
              <a:t>jpg</a:t>
            </a:r>
            <a:r>
              <a:rPr lang="en-US" sz="1000" dirty="0" smtClean="0">
                <a:latin typeface="Helvetica Light"/>
                <a:cs typeface="Helvetica Light"/>
              </a:rPr>
              <a:t> </a:t>
            </a:r>
          </a:p>
          <a:p>
            <a:pPr marL="0" indent="0" algn="just">
              <a:buNone/>
            </a:pPr>
            <a:r>
              <a:rPr lang="en-US" sz="1000" dirty="0">
                <a:latin typeface="Helvetica Light"/>
                <a:cs typeface="Helvetica Light"/>
              </a:rPr>
              <a:t>Mouse newborn: </a:t>
            </a:r>
            <a:r>
              <a:rPr lang="en-US" sz="1000" dirty="0">
                <a:latin typeface="Helvetica Light"/>
                <a:cs typeface="Helvetica Light"/>
                <a:hlinkClick r:id="rId15"/>
              </a:rPr>
              <a:t>http://</a:t>
            </a:r>
            <a:r>
              <a:rPr lang="en-US" sz="1000" dirty="0" smtClean="0">
                <a:latin typeface="Helvetica Light"/>
                <a:cs typeface="Helvetica Light"/>
                <a:hlinkClick r:id="rId15"/>
              </a:rPr>
              <a:t>upload.wikimedia.org/wikipedia/commons/0/05/Day-old_mice.JPG</a:t>
            </a:r>
            <a:r>
              <a:rPr lang="en-US" sz="1000" dirty="0" smtClean="0">
                <a:latin typeface="Helvetica Light"/>
                <a:cs typeface="Helvetica Light"/>
              </a:rPr>
              <a:t> </a:t>
            </a:r>
          </a:p>
          <a:p>
            <a:pPr marL="0" indent="0" algn="just">
              <a:buNone/>
            </a:pPr>
            <a:r>
              <a:rPr lang="en-US" sz="1000" dirty="0">
                <a:latin typeface="Helvetica Light"/>
                <a:cs typeface="Helvetica Light"/>
              </a:rPr>
              <a:t>Flying fox: </a:t>
            </a:r>
            <a:r>
              <a:rPr lang="en-US" sz="1000" dirty="0">
                <a:latin typeface="Helvetica Light"/>
                <a:cs typeface="Helvetica Light"/>
                <a:hlinkClick r:id="rId16"/>
              </a:rPr>
              <a:t>http://</a:t>
            </a:r>
            <a:r>
              <a:rPr lang="en-US" sz="1000" dirty="0" smtClean="0">
                <a:latin typeface="Helvetica Light"/>
                <a:cs typeface="Helvetica Light"/>
                <a:hlinkClick r:id="rId16"/>
              </a:rPr>
              <a:t>gokids.com.au/spectacled-flying-fox</a:t>
            </a:r>
            <a:r>
              <a:rPr lang="en-US" sz="1000" dirty="0" smtClean="0">
                <a:latin typeface="Helvetica Light"/>
                <a:cs typeface="Helvetica Light"/>
              </a:rPr>
              <a:t> </a:t>
            </a:r>
          </a:p>
        </p:txBody>
      </p:sp>
      <p:sp>
        <p:nvSpPr>
          <p:cNvPr id="4" name="Title 1"/>
          <p:cNvSpPr>
            <a:spLocks noGrp="1"/>
          </p:cNvSpPr>
          <p:nvPr>
            <p:ph type="title"/>
          </p:nvPr>
        </p:nvSpPr>
        <p:spPr>
          <a:xfrm>
            <a:off x="0" y="-292320"/>
            <a:ext cx="9144000" cy="1143000"/>
          </a:xfrm>
        </p:spPr>
        <p:txBody>
          <a:bodyPr>
            <a:noAutofit/>
          </a:bodyPr>
          <a:lstStyle/>
          <a:p>
            <a:pPr algn="l"/>
            <a:r>
              <a:rPr lang="en-US" sz="3600" dirty="0" smtClean="0">
                <a:solidFill>
                  <a:srgbClr val="660066"/>
                </a:solidFill>
                <a:latin typeface="Helvetica Light"/>
                <a:cs typeface="Helvetica Light"/>
              </a:rPr>
              <a:t>References</a:t>
            </a:r>
            <a:endParaRPr lang="en-US" sz="3600" dirty="0">
              <a:solidFill>
                <a:srgbClr val="660066"/>
              </a:solidFill>
              <a:latin typeface="Helvetica Light"/>
              <a:cs typeface="Helvetica Light"/>
            </a:endParaRPr>
          </a:p>
        </p:txBody>
      </p:sp>
      <p:cxnSp>
        <p:nvCxnSpPr>
          <p:cNvPr id="5" name="Straight Connector 4"/>
          <p:cNvCxnSpPr/>
          <p:nvPr/>
        </p:nvCxnSpPr>
        <p:spPr>
          <a:xfrm>
            <a:off x="111125" y="585535"/>
            <a:ext cx="2667000" cy="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97017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564.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40" y="1601825"/>
            <a:ext cx="4042494" cy="4537699"/>
          </a:xfrm>
          <a:prstGeom prst="rect">
            <a:avLst/>
          </a:prstGeom>
        </p:spPr>
      </p:pic>
      <p:sp>
        <p:nvSpPr>
          <p:cNvPr id="2" name="Title 1"/>
          <p:cNvSpPr>
            <a:spLocks noGrp="1"/>
          </p:cNvSpPr>
          <p:nvPr>
            <p:ph type="title"/>
          </p:nvPr>
        </p:nvSpPr>
        <p:spPr>
          <a:xfrm>
            <a:off x="0" y="-240254"/>
            <a:ext cx="8229600" cy="1143000"/>
          </a:xfrm>
        </p:spPr>
        <p:txBody>
          <a:bodyPr>
            <a:normAutofit/>
          </a:bodyPr>
          <a:lstStyle/>
          <a:p>
            <a:pPr algn="l"/>
            <a:r>
              <a:rPr lang="en-US" sz="3600" dirty="0" smtClean="0">
                <a:solidFill>
                  <a:srgbClr val="660066"/>
                </a:solidFill>
                <a:latin typeface="Helvetica Light"/>
                <a:cs typeface="Helvetica Light"/>
              </a:rPr>
              <a:t>Pendred syndrome</a:t>
            </a:r>
            <a:endParaRPr lang="en-US" sz="3600" dirty="0">
              <a:solidFill>
                <a:srgbClr val="660066"/>
              </a:solidFill>
            </a:endParaRPr>
          </a:p>
        </p:txBody>
      </p:sp>
      <p:sp>
        <p:nvSpPr>
          <p:cNvPr id="8" name="TextBox 7"/>
          <p:cNvSpPr txBox="1"/>
          <p:nvPr/>
        </p:nvSpPr>
        <p:spPr>
          <a:xfrm>
            <a:off x="4476551" y="5841833"/>
            <a:ext cx="4453430" cy="430887"/>
          </a:xfrm>
          <a:prstGeom prst="rect">
            <a:avLst/>
          </a:prstGeom>
          <a:noFill/>
        </p:spPr>
        <p:txBody>
          <a:bodyPr wrap="square" rtlCol="0">
            <a:spAutoFit/>
          </a:bodyPr>
          <a:lstStyle/>
          <a:p>
            <a:pPr>
              <a:lnSpc>
                <a:spcPct val="90000"/>
              </a:lnSpc>
            </a:pPr>
            <a:r>
              <a:rPr lang="en-US" sz="2400" dirty="0" smtClean="0">
                <a:solidFill>
                  <a:srgbClr val="16847C"/>
                </a:solidFill>
                <a:latin typeface="Helvetica Light"/>
              </a:rPr>
              <a:t>Spectrum disorder</a:t>
            </a:r>
          </a:p>
        </p:txBody>
      </p:sp>
      <p:pic>
        <p:nvPicPr>
          <p:cNvPr id="13" name="Picture 12" descr="564.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372" y="2535558"/>
            <a:ext cx="4976708" cy="2402644"/>
          </a:xfrm>
          <a:prstGeom prst="rect">
            <a:avLst/>
          </a:prstGeom>
        </p:spPr>
      </p:pic>
      <p:pic>
        <p:nvPicPr>
          <p:cNvPr id="12" name="Picture 11" descr="564.12.jpg"/>
          <p:cNvPicPr>
            <a:picLocks noChangeAspect="1"/>
          </p:cNvPicPr>
          <p:nvPr/>
        </p:nvPicPr>
        <p:blipFill rotWithShape="1">
          <a:blip r:embed="rId5">
            <a:extLst>
              <a:ext uri="{28A0092B-C50C-407E-A947-70E740481C1C}">
                <a14:useLocalDpi xmlns:a14="http://schemas.microsoft.com/office/drawing/2010/main" val="0"/>
              </a:ext>
            </a:extLst>
          </a:blip>
          <a:srcRect t="6465"/>
          <a:stretch/>
        </p:blipFill>
        <p:spPr>
          <a:xfrm>
            <a:off x="4096732" y="2477696"/>
            <a:ext cx="5200347" cy="2548809"/>
          </a:xfrm>
          <a:prstGeom prst="rect">
            <a:avLst/>
          </a:prstGeom>
        </p:spPr>
      </p:pic>
      <p:cxnSp>
        <p:nvCxnSpPr>
          <p:cNvPr id="11" name="Straight Connector 10"/>
          <p:cNvCxnSpPr/>
          <p:nvPr/>
        </p:nvCxnSpPr>
        <p:spPr>
          <a:xfrm>
            <a:off x="96440" y="694709"/>
            <a:ext cx="4253310" cy="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350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129"/>
            <a:ext cx="9144000" cy="1143000"/>
          </a:xfrm>
        </p:spPr>
        <p:txBody>
          <a:bodyPr>
            <a:noAutofit/>
          </a:bodyPr>
          <a:lstStyle/>
          <a:p>
            <a:pPr algn="l"/>
            <a:r>
              <a:rPr lang="en-US" sz="3400" dirty="0" smtClean="0">
                <a:solidFill>
                  <a:srgbClr val="660066"/>
                </a:solidFill>
                <a:latin typeface="Helvetica Light"/>
                <a:cs typeface="Helvetica Light"/>
              </a:rPr>
              <a:t>What gene is mutated in Pendred syndrome?</a:t>
            </a:r>
            <a:endParaRPr lang="en-US" sz="3400" dirty="0">
              <a:solidFill>
                <a:srgbClr val="660066"/>
              </a:solidFill>
              <a:latin typeface="Helvetica Light"/>
              <a:cs typeface="Helvetica Light"/>
            </a:endParaRPr>
          </a:p>
        </p:txBody>
      </p:sp>
      <p:sp>
        <p:nvSpPr>
          <p:cNvPr id="3" name="TextBox 2"/>
          <p:cNvSpPr txBox="1"/>
          <p:nvPr/>
        </p:nvSpPr>
        <p:spPr>
          <a:xfrm>
            <a:off x="1733724" y="922871"/>
            <a:ext cx="2791830" cy="523220"/>
          </a:xfrm>
          <a:prstGeom prst="rect">
            <a:avLst/>
          </a:prstGeom>
          <a:noFill/>
        </p:spPr>
        <p:txBody>
          <a:bodyPr wrap="square" rtlCol="0">
            <a:spAutoFit/>
          </a:bodyPr>
          <a:lstStyle/>
          <a:p>
            <a:r>
              <a:rPr lang="en-US" sz="2800" i="1" dirty="0" smtClean="0">
                <a:solidFill>
                  <a:srgbClr val="16847C"/>
                </a:solidFill>
                <a:latin typeface="Helvetica Light"/>
                <a:cs typeface="Helvetica Light"/>
              </a:rPr>
              <a:t>SLC26A4 </a:t>
            </a:r>
          </a:p>
        </p:txBody>
      </p:sp>
      <p:pic>
        <p:nvPicPr>
          <p:cNvPr id="8" name="Picture 7" descr="Screen Shot 2014-04-22 at 7.37.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3281" y="6419910"/>
            <a:ext cx="1370719" cy="437869"/>
          </a:xfrm>
          <a:prstGeom prst="rect">
            <a:avLst/>
          </a:prstGeom>
        </p:spPr>
      </p:pic>
      <p:pic>
        <p:nvPicPr>
          <p:cNvPr id="46" name="Picture 45" descr="Screen Shot 2014-04-25 at 8.05.10 PM.png"/>
          <p:cNvPicPr>
            <a:picLocks noChangeAspect="1"/>
          </p:cNvPicPr>
          <p:nvPr/>
        </p:nvPicPr>
        <p:blipFill rotWithShape="1">
          <a:blip r:embed="rId4">
            <a:extLst>
              <a:ext uri="{28A0092B-C50C-407E-A947-70E740481C1C}">
                <a14:useLocalDpi xmlns:a14="http://schemas.microsoft.com/office/drawing/2010/main" val="0"/>
              </a:ext>
            </a:extLst>
          </a:blip>
          <a:srcRect b="77565"/>
          <a:stretch/>
        </p:blipFill>
        <p:spPr>
          <a:xfrm>
            <a:off x="82164" y="1632315"/>
            <a:ext cx="8886779" cy="709444"/>
          </a:xfrm>
          <a:prstGeom prst="rect">
            <a:avLst/>
          </a:prstGeom>
        </p:spPr>
      </p:pic>
      <p:sp>
        <p:nvSpPr>
          <p:cNvPr id="49" name="TextBox 48"/>
          <p:cNvSpPr txBox="1"/>
          <p:nvPr/>
        </p:nvSpPr>
        <p:spPr>
          <a:xfrm>
            <a:off x="5230719" y="922871"/>
            <a:ext cx="2791830" cy="523220"/>
          </a:xfrm>
          <a:prstGeom prst="rect">
            <a:avLst/>
          </a:prstGeom>
          <a:noFill/>
        </p:spPr>
        <p:txBody>
          <a:bodyPr wrap="square" rtlCol="0">
            <a:spAutoFit/>
          </a:bodyPr>
          <a:lstStyle/>
          <a:p>
            <a:r>
              <a:rPr lang="en-US" sz="2800" dirty="0">
                <a:solidFill>
                  <a:srgbClr val="16847C"/>
                </a:solidFill>
                <a:latin typeface="Helvetica Light"/>
                <a:cs typeface="Helvetica Light"/>
              </a:rPr>
              <a:t>P</a:t>
            </a:r>
            <a:r>
              <a:rPr lang="en-US" sz="2800" dirty="0" smtClean="0">
                <a:solidFill>
                  <a:srgbClr val="16847C"/>
                </a:solidFill>
                <a:latin typeface="Helvetica Light"/>
                <a:cs typeface="Helvetica Light"/>
              </a:rPr>
              <a:t>endrin</a:t>
            </a:r>
          </a:p>
        </p:txBody>
      </p:sp>
      <p:cxnSp>
        <p:nvCxnSpPr>
          <p:cNvPr id="10" name="Straight Connector 9"/>
          <p:cNvCxnSpPr/>
          <p:nvPr/>
        </p:nvCxnSpPr>
        <p:spPr>
          <a:xfrm>
            <a:off x="87888" y="678834"/>
            <a:ext cx="8886778" cy="1607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700923" y="2660068"/>
            <a:ext cx="697885" cy="54921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smtClean="0"/>
              <a:t>ST</a:t>
            </a:r>
            <a:endParaRPr lang="en-US" dirty="0"/>
          </a:p>
        </p:txBody>
      </p:sp>
      <p:sp>
        <p:nvSpPr>
          <p:cNvPr id="17" name="Rounded Rectangle 16"/>
          <p:cNvSpPr/>
          <p:nvPr/>
        </p:nvSpPr>
        <p:spPr>
          <a:xfrm>
            <a:off x="700923" y="4069819"/>
            <a:ext cx="2619926" cy="5492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Sulfate_transp</a:t>
            </a:r>
            <a:endParaRPr lang="en-US" dirty="0"/>
          </a:p>
        </p:txBody>
      </p:sp>
      <p:sp>
        <p:nvSpPr>
          <p:cNvPr id="18" name="Rounded Rectangle 17"/>
          <p:cNvSpPr/>
          <p:nvPr/>
        </p:nvSpPr>
        <p:spPr>
          <a:xfrm>
            <a:off x="700923" y="5581055"/>
            <a:ext cx="1285032" cy="549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STAS</a:t>
            </a:r>
            <a:endParaRPr lang="en-US" dirty="0"/>
          </a:p>
        </p:txBody>
      </p:sp>
      <p:sp>
        <p:nvSpPr>
          <p:cNvPr id="4" name="TextBox 3"/>
          <p:cNvSpPr txBox="1"/>
          <p:nvPr/>
        </p:nvSpPr>
        <p:spPr>
          <a:xfrm>
            <a:off x="3811266" y="4144370"/>
            <a:ext cx="3514370" cy="400110"/>
          </a:xfrm>
          <a:prstGeom prst="rect">
            <a:avLst/>
          </a:prstGeom>
          <a:noFill/>
        </p:spPr>
        <p:txBody>
          <a:bodyPr wrap="square" rtlCol="0">
            <a:spAutoFit/>
          </a:bodyPr>
          <a:lstStyle/>
          <a:p>
            <a:r>
              <a:rPr lang="en-US" sz="2000" dirty="0" smtClean="0">
                <a:solidFill>
                  <a:srgbClr val="660066"/>
                </a:solidFill>
                <a:latin typeface="Helvetica Light"/>
                <a:cs typeface="Helvetica Light"/>
              </a:rPr>
              <a:t>Sulfate transporter family</a:t>
            </a:r>
            <a:endParaRPr lang="en-US" sz="2000" dirty="0">
              <a:solidFill>
                <a:srgbClr val="660066"/>
              </a:solidFill>
              <a:latin typeface="Helvetica Light"/>
              <a:cs typeface="Helvetica Light"/>
            </a:endParaRPr>
          </a:p>
        </p:txBody>
      </p:sp>
      <p:sp>
        <p:nvSpPr>
          <p:cNvPr id="19" name="TextBox 18"/>
          <p:cNvSpPr txBox="1"/>
          <p:nvPr/>
        </p:nvSpPr>
        <p:spPr>
          <a:xfrm>
            <a:off x="3811266" y="2809170"/>
            <a:ext cx="4353388" cy="400110"/>
          </a:xfrm>
          <a:prstGeom prst="rect">
            <a:avLst/>
          </a:prstGeom>
          <a:noFill/>
        </p:spPr>
        <p:txBody>
          <a:bodyPr wrap="square" rtlCol="0">
            <a:spAutoFit/>
          </a:bodyPr>
          <a:lstStyle/>
          <a:p>
            <a:r>
              <a:rPr lang="en-US" sz="2000" dirty="0" smtClean="0">
                <a:solidFill>
                  <a:srgbClr val="660066"/>
                </a:solidFill>
                <a:latin typeface="Helvetica Light"/>
                <a:cs typeface="Helvetica Light"/>
              </a:rPr>
              <a:t>Sulfate transporter with GLY motif</a:t>
            </a:r>
            <a:endParaRPr lang="en-US" sz="2000" dirty="0">
              <a:solidFill>
                <a:srgbClr val="660066"/>
              </a:solidFill>
              <a:latin typeface="Helvetica Light"/>
              <a:cs typeface="Helvetica Light"/>
            </a:endParaRPr>
          </a:p>
        </p:txBody>
      </p:sp>
      <p:sp>
        <p:nvSpPr>
          <p:cNvPr id="20" name="TextBox 19"/>
          <p:cNvSpPr txBox="1"/>
          <p:nvPr/>
        </p:nvSpPr>
        <p:spPr>
          <a:xfrm>
            <a:off x="3811265" y="5581055"/>
            <a:ext cx="5163401" cy="707886"/>
          </a:xfrm>
          <a:prstGeom prst="rect">
            <a:avLst/>
          </a:prstGeom>
          <a:noFill/>
        </p:spPr>
        <p:txBody>
          <a:bodyPr wrap="square" rtlCol="0">
            <a:spAutoFit/>
          </a:bodyPr>
          <a:lstStyle/>
          <a:p>
            <a:r>
              <a:rPr lang="en-US" sz="2000" dirty="0" smtClean="0">
                <a:solidFill>
                  <a:srgbClr val="660066"/>
                </a:solidFill>
                <a:latin typeface="Helvetica Light"/>
                <a:cs typeface="Helvetica Light"/>
              </a:rPr>
              <a:t>Sulfate Transporter and </a:t>
            </a:r>
            <a:r>
              <a:rPr lang="en-US" sz="2000" dirty="0" err="1" smtClean="0">
                <a:solidFill>
                  <a:srgbClr val="660066"/>
                </a:solidFill>
                <a:latin typeface="Helvetica Light"/>
                <a:cs typeface="Helvetica Light"/>
              </a:rPr>
              <a:t>AntiSigma</a:t>
            </a:r>
            <a:r>
              <a:rPr lang="en-US" sz="2000" dirty="0" smtClean="0">
                <a:solidFill>
                  <a:srgbClr val="660066"/>
                </a:solidFill>
                <a:latin typeface="Helvetica Light"/>
                <a:cs typeface="Helvetica Light"/>
              </a:rPr>
              <a:t> factor antagonist</a:t>
            </a:r>
            <a:endParaRPr lang="en-US" sz="2000" dirty="0">
              <a:solidFill>
                <a:srgbClr val="660066"/>
              </a:solidFill>
              <a:latin typeface="Helvetica Light"/>
              <a:cs typeface="Helvetica Light"/>
            </a:endParaRPr>
          </a:p>
        </p:txBody>
      </p:sp>
      <p:sp>
        <p:nvSpPr>
          <p:cNvPr id="6" name="Rectangle 5"/>
          <p:cNvSpPr/>
          <p:nvPr/>
        </p:nvSpPr>
        <p:spPr>
          <a:xfrm>
            <a:off x="362874" y="3628681"/>
            <a:ext cx="7410407" cy="1501090"/>
          </a:xfrm>
          <a:prstGeom prst="rect">
            <a:avLst/>
          </a:prstGeom>
          <a:noFill/>
          <a:ln w="57150" cmpd="sng">
            <a:solidFill>
              <a:srgbClr val="16847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340888" y="538483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343641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0129"/>
            <a:ext cx="9144000" cy="1143000"/>
          </a:xfrm>
        </p:spPr>
        <p:txBody>
          <a:bodyPr>
            <a:noAutofit/>
          </a:bodyPr>
          <a:lstStyle/>
          <a:p>
            <a:pPr algn="l"/>
            <a:r>
              <a:rPr lang="en-US" sz="3600" dirty="0" smtClean="0">
                <a:solidFill>
                  <a:srgbClr val="660066"/>
                </a:solidFill>
                <a:latin typeface="Helvetica Light"/>
                <a:cs typeface="Helvetica Light"/>
              </a:rPr>
              <a:t>How does </a:t>
            </a:r>
            <a:r>
              <a:rPr lang="en-US" sz="3600" dirty="0" err="1" smtClean="0">
                <a:solidFill>
                  <a:srgbClr val="1778A8"/>
                </a:solidFill>
                <a:latin typeface="Helvetica Light"/>
                <a:cs typeface="Helvetica Light"/>
              </a:rPr>
              <a:t>Pendrin</a:t>
            </a:r>
            <a:r>
              <a:rPr lang="en-US" sz="3600" dirty="0" smtClean="0">
                <a:solidFill>
                  <a:srgbClr val="1778A8"/>
                </a:solidFill>
                <a:latin typeface="Helvetica Light"/>
                <a:cs typeface="Helvetica Light"/>
              </a:rPr>
              <a:t> </a:t>
            </a:r>
            <a:r>
              <a:rPr lang="en-US" sz="3600" dirty="0" smtClean="0">
                <a:solidFill>
                  <a:srgbClr val="660066"/>
                </a:solidFill>
                <a:latin typeface="Helvetica Light"/>
                <a:cs typeface="Helvetica Light"/>
              </a:rPr>
              <a:t>function in the cell?</a:t>
            </a:r>
            <a:endParaRPr lang="en-US" sz="3600" dirty="0">
              <a:solidFill>
                <a:srgbClr val="660066"/>
              </a:solidFill>
              <a:latin typeface="Helvetica Light"/>
              <a:cs typeface="Helvetica Light"/>
            </a:endParaRPr>
          </a:p>
        </p:txBody>
      </p:sp>
      <p:cxnSp>
        <p:nvCxnSpPr>
          <p:cNvPr id="10" name="Straight Connector 9"/>
          <p:cNvCxnSpPr/>
          <p:nvPr/>
        </p:nvCxnSpPr>
        <p:spPr>
          <a:xfrm>
            <a:off x="87888" y="678834"/>
            <a:ext cx="8211861" cy="1607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049866" y="1930403"/>
            <a:ext cx="508000" cy="338554"/>
          </a:xfrm>
          <a:prstGeom prst="rect">
            <a:avLst/>
          </a:prstGeom>
          <a:noFill/>
        </p:spPr>
        <p:txBody>
          <a:bodyPr wrap="square" rtlCol="0">
            <a:spAutoFit/>
          </a:bodyPr>
          <a:lstStyle/>
          <a:p>
            <a:r>
              <a:rPr lang="en-US" sz="1600" dirty="0" smtClean="0">
                <a:solidFill>
                  <a:srgbClr val="FFFFFF"/>
                </a:solidFill>
              </a:rPr>
              <a:t>ST</a:t>
            </a:r>
            <a:endParaRPr lang="en-US" sz="1600" dirty="0">
              <a:solidFill>
                <a:srgbClr val="FFFFFF"/>
              </a:solidFill>
            </a:endParaRPr>
          </a:p>
        </p:txBody>
      </p:sp>
      <p:sp>
        <p:nvSpPr>
          <p:cNvPr id="9" name="TextBox 8"/>
          <p:cNvSpPr txBox="1"/>
          <p:nvPr/>
        </p:nvSpPr>
        <p:spPr>
          <a:xfrm>
            <a:off x="38018" y="5151165"/>
            <a:ext cx="4354046" cy="646331"/>
          </a:xfrm>
          <a:prstGeom prst="rect">
            <a:avLst/>
          </a:prstGeom>
          <a:noFill/>
        </p:spPr>
        <p:txBody>
          <a:bodyPr wrap="square" rtlCol="0">
            <a:spAutoFit/>
          </a:bodyPr>
          <a:lstStyle/>
          <a:p>
            <a:r>
              <a:rPr lang="en-US" dirty="0" smtClean="0">
                <a:solidFill>
                  <a:srgbClr val="16847C"/>
                </a:solidFill>
                <a:latin typeface="Helvetica Light"/>
                <a:cs typeface="Helvetica Light"/>
              </a:rPr>
              <a:t>CELLULAR COMPONENTS</a:t>
            </a:r>
            <a:endParaRPr lang="en-US" dirty="0" smtClean="0">
              <a:solidFill>
                <a:srgbClr val="16847C"/>
              </a:solidFill>
            </a:endParaRPr>
          </a:p>
          <a:p>
            <a:pPr marL="285750" indent="-285750">
              <a:buFont typeface="Wingdings" charset="2"/>
              <a:buChar char="§"/>
            </a:pPr>
            <a:r>
              <a:rPr lang="en-US" dirty="0" smtClean="0">
                <a:latin typeface="Helvetica Light"/>
                <a:cs typeface="Helvetica Light"/>
              </a:rPr>
              <a:t>membranes</a:t>
            </a:r>
          </a:p>
        </p:txBody>
      </p:sp>
      <p:sp>
        <p:nvSpPr>
          <p:cNvPr id="11" name="TextBox 10"/>
          <p:cNvSpPr txBox="1"/>
          <p:nvPr/>
        </p:nvSpPr>
        <p:spPr>
          <a:xfrm>
            <a:off x="3127137" y="5151165"/>
            <a:ext cx="3151341" cy="923330"/>
          </a:xfrm>
          <a:prstGeom prst="rect">
            <a:avLst/>
          </a:prstGeom>
          <a:noFill/>
        </p:spPr>
        <p:txBody>
          <a:bodyPr wrap="square" rtlCol="0">
            <a:spAutoFit/>
          </a:bodyPr>
          <a:lstStyle/>
          <a:p>
            <a:r>
              <a:rPr lang="en-US" dirty="0" smtClean="0">
                <a:solidFill>
                  <a:srgbClr val="16847C"/>
                </a:solidFill>
                <a:latin typeface="Helvetica Light"/>
                <a:cs typeface="Helvetica Light"/>
              </a:rPr>
              <a:t>BIOLOGICAL PROCESSES</a:t>
            </a:r>
          </a:p>
          <a:p>
            <a:pPr marL="285750" indent="-285750">
              <a:buFont typeface="Wingdings" charset="2"/>
              <a:buChar char="§"/>
            </a:pPr>
            <a:r>
              <a:rPr lang="en-US" dirty="0" smtClean="0">
                <a:latin typeface="Helvetica Light"/>
                <a:cs typeface="Helvetica Light"/>
              </a:rPr>
              <a:t>Transport</a:t>
            </a:r>
          </a:p>
          <a:p>
            <a:endParaRPr lang="en-US" dirty="0"/>
          </a:p>
        </p:txBody>
      </p:sp>
      <p:sp>
        <p:nvSpPr>
          <p:cNvPr id="12" name="TextBox 11"/>
          <p:cNvSpPr txBox="1"/>
          <p:nvPr/>
        </p:nvSpPr>
        <p:spPr>
          <a:xfrm>
            <a:off x="6278478" y="5149839"/>
            <a:ext cx="3706489" cy="923330"/>
          </a:xfrm>
          <a:prstGeom prst="rect">
            <a:avLst/>
          </a:prstGeom>
          <a:noFill/>
        </p:spPr>
        <p:txBody>
          <a:bodyPr wrap="square" rtlCol="0">
            <a:spAutoFit/>
          </a:bodyPr>
          <a:lstStyle/>
          <a:p>
            <a:r>
              <a:rPr lang="en-US" dirty="0" smtClean="0">
                <a:solidFill>
                  <a:srgbClr val="16847C"/>
                </a:solidFill>
                <a:latin typeface="Helvetica Light"/>
                <a:cs typeface="Helvetica Light"/>
              </a:rPr>
              <a:t>MOLECULAR FUNCTION</a:t>
            </a:r>
            <a:endParaRPr lang="en-US" dirty="0" smtClean="0">
              <a:solidFill>
                <a:srgbClr val="16847C"/>
              </a:solidFill>
            </a:endParaRPr>
          </a:p>
          <a:p>
            <a:pPr marL="285750" indent="-285750">
              <a:buFont typeface="Wingdings" charset="2"/>
              <a:buChar char="§"/>
            </a:pPr>
            <a:r>
              <a:rPr lang="en-US" dirty="0" smtClean="0">
                <a:latin typeface="Helvetica Light"/>
                <a:cs typeface="Helvetica Light"/>
              </a:rPr>
              <a:t>Anion transmembrane transporter activity</a:t>
            </a:r>
          </a:p>
        </p:txBody>
      </p:sp>
      <p:pic>
        <p:nvPicPr>
          <p:cNvPr id="13" name="Picture 12" descr="564.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4758" y="1066092"/>
            <a:ext cx="4574352" cy="3623744"/>
          </a:xfrm>
          <a:prstGeom prst="rect">
            <a:avLst/>
          </a:prstGeom>
        </p:spPr>
      </p:pic>
      <p:sp>
        <p:nvSpPr>
          <p:cNvPr id="4" name="Rectangle 3"/>
          <p:cNvSpPr/>
          <p:nvPr/>
        </p:nvSpPr>
        <p:spPr>
          <a:xfrm>
            <a:off x="2154758" y="1175430"/>
            <a:ext cx="1097157" cy="60900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154758" y="2459248"/>
            <a:ext cx="1097157" cy="60900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154758" y="3799672"/>
            <a:ext cx="1097157" cy="60900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2889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00329"/>
          </a:xfrm>
          <a:prstGeom prst="rect">
            <a:avLst/>
          </a:prstGeom>
        </p:spPr>
        <p:txBody>
          <a:bodyPr wrap="square">
            <a:spAutoFit/>
          </a:bodyPr>
          <a:lstStyle/>
          <a:p>
            <a:r>
              <a:rPr lang="en-US" sz="3600" dirty="0" smtClean="0">
                <a:solidFill>
                  <a:srgbClr val="660066"/>
                </a:solidFill>
                <a:latin typeface="Helvetica Light"/>
                <a:ea typeface="+mj-ea"/>
                <a:cs typeface="Helvetica Light"/>
              </a:rPr>
              <a:t>How does </a:t>
            </a:r>
            <a:r>
              <a:rPr lang="en-US" sz="3600" dirty="0" err="1">
                <a:solidFill>
                  <a:srgbClr val="3366FF"/>
                </a:solidFill>
                <a:latin typeface="Helvetica Light"/>
                <a:ea typeface="+mj-ea"/>
                <a:cs typeface="Helvetica Light"/>
              </a:rPr>
              <a:t>P</a:t>
            </a:r>
            <a:r>
              <a:rPr lang="en-US" sz="3600" dirty="0" err="1" smtClean="0">
                <a:solidFill>
                  <a:srgbClr val="3366FF"/>
                </a:solidFill>
                <a:latin typeface="Helvetica Light"/>
                <a:ea typeface="+mj-ea"/>
                <a:cs typeface="Helvetica Light"/>
              </a:rPr>
              <a:t>endrin</a:t>
            </a:r>
            <a:r>
              <a:rPr lang="en-US" sz="3600" dirty="0" smtClean="0">
                <a:solidFill>
                  <a:srgbClr val="660066"/>
                </a:solidFill>
                <a:latin typeface="Helvetica Light"/>
                <a:ea typeface="+mj-ea"/>
                <a:cs typeface="Helvetica Light"/>
              </a:rPr>
              <a:t> function in the inner ear cells?</a:t>
            </a:r>
            <a:endParaRPr lang="en-US" sz="3600" dirty="0">
              <a:solidFill>
                <a:srgbClr val="660066"/>
              </a:solidFill>
            </a:endParaRPr>
          </a:p>
        </p:txBody>
      </p:sp>
      <p:cxnSp>
        <p:nvCxnSpPr>
          <p:cNvPr id="3" name="Straight Connector 2"/>
          <p:cNvCxnSpPr/>
          <p:nvPr/>
        </p:nvCxnSpPr>
        <p:spPr>
          <a:xfrm flipV="1">
            <a:off x="112656" y="1181451"/>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2399166" y="1669182"/>
            <a:ext cx="4401530" cy="4372381"/>
          </a:xfrm>
          <a:prstGeom prst="ellipse">
            <a:avLst/>
          </a:prstGeom>
          <a:ln w="76200"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Oval 6"/>
          <p:cNvSpPr/>
          <p:nvPr/>
        </p:nvSpPr>
        <p:spPr>
          <a:xfrm>
            <a:off x="6212653" y="3777930"/>
            <a:ext cx="1067912" cy="577212"/>
          </a:xfrm>
          <a:prstGeom prst="ellipse">
            <a:avLst/>
          </a:prstGeom>
          <a:solidFill>
            <a:srgbClr val="3366FF"/>
          </a:solidFill>
          <a:ln>
            <a:solidFill>
              <a:srgbClr val="3366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Arrow Connector 19"/>
          <p:cNvCxnSpPr/>
          <p:nvPr/>
        </p:nvCxnSpPr>
        <p:spPr>
          <a:xfrm flipV="1">
            <a:off x="5556031" y="4052107"/>
            <a:ext cx="2381156" cy="144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058759" y="2399197"/>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19" name="TextBox 18"/>
          <p:cNvSpPr txBox="1"/>
          <p:nvPr/>
        </p:nvSpPr>
        <p:spPr>
          <a:xfrm>
            <a:off x="3968563" y="5392709"/>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1" name="TextBox 20"/>
          <p:cNvSpPr txBox="1"/>
          <p:nvPr/>
        </p:nvSpPr>
        <p:spPr>
          <a:xfrm>
            <a:off x="3244377" y="2880822"/>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2" name="TextBox 21"/>
          <p:cNvSpPr txBox="1"/>
          <p:nvPr/>
        </p:nvSpPr>
        <p:spPr>
          <a:xfrm>
            <a:off x="3459862" y="4553999"/>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3" name="TextBox 22"/>
          <p:cNvSpPr txBox="1"/>
          <p:nvPr/>
        </p:nvSpPr>
        <p:spPr>
          <a:xfrm>
            <a:off x="4515959" y="3542475"/>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4" name="TextBox 23"/>
          <p:cNvSpPr txBox="1"/>
          <p:nvPr/>
        </p:nvSpPr>
        <p:spPr>
          <a:xfrm>
            <a:off x="4755392" y="4875283"/>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5" name="TextBox 24"/>
          <p:cNvSpPr txBox="1"/>
          <p:nvPr/>
        </p:nvSpPr>
        <p:spPr>
          <a:xfrm>
            <a:off x="5858123" y="4629438"/>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6" name="TextBox 25"/>
          <p:cNvSpPr txBox="1"/>
          <p:nvPr/>
        </p:nvSpPr>
        <p:spPr>
          <a:xfrm>
            <a:off x="5265512" y="2824131"/>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7" name="TextBox 26"/>
          <p:cNvSpPr txBox="1"/>
          <p:nvPr/>
        </p:nvSpPr>
        <p:spPr>
          <a:xfrm>
            <a:off x="832745" y="4187270"/>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8" name="TextBox 27"/>
          <p:cNvSpPr txBox="1"/>
          <p:nvPr/>
        </p:nvSpPr>
        <p:spPr>
          <a:xfrm>
            <a:off x="7233634" y="6223337"/>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9" name="TextBox 28"/>
          <p:cNvSpPr txBox="1"/>
          <p:nvPr/>
        </p:nvSpPr>
        <p:spPr>
          <a:xfrm>
            <a:off x="7805564" y="5260966"/>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Tree>
    <p:extLst>
      <p:ext uri="{BB962C8B-B14F-4D97-AF65-F5344CB8AC3E}">
        <p14:creationId xmlns:p14="http://schemas.microsoft.com/office/powerpoint/2010/main" val="24841424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2.82835E-6 -4.62642E-9 C 0.00521 0.0074 0.0099 0.0074 0.01737 0.01041 C 0.03683 0.01758 0.05698 0.02036 0.07731 0.02313 C 0.12717 0.02174 0.17321 0.02128 0.22203 0.0155 C 0.23749 0.01133 0.25573 0.00948 0.27033 -4.62642E-9 C 0.27224 -0.00139 0.27397 -0.0037 0.27606 -0.00509 C 0.27849 -0.00717 0.28127 -0.00856 0.28388 -0.01018 C 0.28735 -0.01666 0.2917 -0.02198 0.29534 -0.02822 C 0.30872 -0.05297 0.28944 -0.02498 0.30507 -0.04626 C 0.30733 -0.05413 0.31046 -0.06153 0.31272 -0.0694 C 0.31741 -0.08675 0.31897 -0.10548 0.32245 -0.12329 C 0.32418 -0.14943 0.32818 -0.17696 0.32818 -0.2031 " pathEditMode="relative" ptsTypes="fffffffffffA">
                                      <p:cBhvr>
                                        <p:cTn id="9" dur="2000" fill="hold"/>
                                        <p:tgtEl>
                                          <p:spTgt spid="23"/>
                                        </p:tgtEl>
                                        <p:attrNameLst>
                                          <p:attrName>ppt_x</p:attrName>
                                          <p:attrName>ppt_y</p:attrName>
                                        </p:attrNameLst>
                                      </p:cBhvr>
                                    </p:animMotion>
                                  </p:childTnLst>
                                </p:cTn>
                              </p:par>
                              <p:par>
                                <p:cTn id="10" presetID="0" presetClass="path" presetSubtype="0" accel="50000" decel="50000" fill="hold" grpId="0" nodeType="withEffect">
                                  <p:stCondLst>
                                    <p:cond delay="0"/>
                                  </p:stCondLst>
                                  <p:childTnLst>
                                    <p:animMotion origin="layout" path="M -3.8221E-7 -5.57483E-7 C 0.00052 -0.01712 0.0007 -0.03447 0.00191 -0.05135 C 0.00382 -0.0805 0.02623 -0.10132 0.04256 -0.11566 C 0.04986 -0.12237 0.05282 -0.12815 0.06185 -0.13093 C 0.07835 -0.14643 0.09764 -0.15568 0.11779 -0.15938 C 0.1409 -0.15869 0.164 -0.15845 0.18728 -0.15684 C 0.19597 -0.15637 0.19389 -0.1536 0.20083 -0.14897 C 0.20674 -0.14504 0.21404 -0.1455 0.22012 -0.14134 C 0.23315 -0.13278 0.21751 -0.13902 0.23367 -0.1337 C 0.24131 -0.12653 0.24965 -0.12376 0.25869 -0.12075 C 0.2606 -0.11913 0.26234 -0.11705 0.26459 -0.11566 C 0.26633 -0.1145 0.26859 -0.11474 0.27033 -0.11312 C 0.2738 -0.11034 0.27641 -0.10594 0.28006 -0.10271 C 0.29065 -0.08142 0.27623 -0.10803 0.28961 -0.08998 C 0.29117 -0.0879 0.29187 -0.08466 0.29343 -0.08212 C 0.29795 -0.07449 0.29708 -0.07911 0.30316 -0.07194 C 0.32853 -0.0421 0.30143 -0.07009 0.31862 -0.0539 C 0.32123 -0.05158 0.33218 -0.04372 0.33218 -0.0384 " pathEditMode="relative" ptsTypes="fffffffffffffffffA">
                                      <p:cBhvr>
                                        <p:cTn id="11" dur="2000" fill="hold"/>
                                        <p:tgtEl>
                                          <p:spTgt spid="24"/>
                                        </p:tgtEl>
                                        <p:attrNameLst>
                                          <p:attrName>ppt_x</p:attrName>
                                          <p:attrName>ppt_y</p:attrName>
                                        </p:attrNameLst>
                                      </p:cBhvr>
                                    </p:animMotion>
                                  </p:childTnLst>
                                </p:cTn>
                              </p:par>
                              <p:par>
                                <p:cTn id="12" presetID="0" presetClass="path" presetSubtype="0" accel="50000" decel="50000" fill="hold" grpId="0" nodeType="withEffect">
                                  <p:stCondLst>
                                    <p:cond delay="0"/>
                                  </p:stCondLst>
                                  <p:childTnLst>
                                    <p:animMotion origin="layout" path="M 6.12231E-6 -1.69558E-6 C 0.00313 -0.00092 0.00661 -0.00046 0.00956 -0.00254 C 0.01147 -0.00416 0.0113 -0.00879 0.01338 -0.01041 C 0.01547 -0.01249 0.01859 -0.01226 0.0212 -0.01295 C 0.02363 -0.0148 0.02641 -0.01596 0.02884 -0.01804 C 0.03023 -0.01943 0.0311 -0.02197 0.03284 -0.02313 C 0.0344 -0.02452 0.03666 -0.02452 0.03857 -0.02567 C 0.04257 -0.02891 0.0457 -0.03423 0.05021 -0.03608 C 0.06411 -0.04233 0.05768 -0.04001 0.0695 -0.04372 C 0.07662 -0.05019 0.086 -0.05644 0.09452 -0.05921 C 0.10181 -0.06176 0.1105 -0.06245 0.11762 -0.06685 C 0.12961 -0.07494 0.14455 -0.08443 0.15827 -0.08743 C 0.16575 -0.08929 0.17044 -0.08998 0.17756 -0.09252 C 0.18937 -0.09738 0.20171 -0.10432 0.21422 -0.10548 C 0.22829 -0.10687 0.24253 -0.10733 0.25678 -0.10802 C 0.2818 -0.11126 0.30682 -0.11334 0.33201 -0.11566 C 0.35233 -0.12491 0.37318 -0.13069 0.39368 -0.13879 C 0.40984 -0.14527 0.42304 -0.15151 0.44007 -0.15429 C 0.44458 -0.15521 0.44893 -0.15614 0.45362 -0.15683 C 0.46404 -0.15868 0.50765 -0.15891 0.50765 -0.16446 " pathEditMode="relative" ptsTypes="fffffffffffffffffffA">
                                      <p:cBhvr>
                                        <p:cTn id="13" dur="2000" fill="hold"/>
                                        <p:tgtEl>
                                          <p:spTgt spid="2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46331"/>
          </a:xfrm>
          <a:prstGeom prst="rect">
            <a:avLst/>
          </a:prstGeom>
        </p:spPr>
        <p:txBody>
          <a:bodyPr wrap="square">
            <a:spAutoFit/>
          </a:bodyPr>
          <a:lstStyle/>
          <a:p>
            <a:r>
              <a:rPr lang="en-US" sz="3600" dirty="0" smtClean="0">
                <a:solidFill>
                  <a:srgbClr val="660066"/>
                </a:solidFill>
                <a:latin typeface="Helvetica Light"/>
                <a:ea typeface="+mj-ea"/>
                <a:cs typeface="Helvetica Light"/>
              </a:rPr>
              <a:t>What happens when </a:t>
            </a:r>
            <a:r>
              <a:rPr lang="en-US" sz="3600" dirty="0" err="1" smtClean="0">
                <a:solidFill>
                  <a:srgbClr val="3366FF"/>
                </a:solidFill>
                <a:latin typeface="Helvetica Light"/>
                <a:ea typeface="+mj-ea"/>
                <a:cs typeface="Helvetica Light"/>
              </a:rPr>
              <a:t>Pendrin</a:t>
            </a:r>
            <a:r>
              <a:rPr lang="en-US" sz="3600" dirty="0" smtClean="0">
                <a:solidFill>
                  <a:srgbClr val="660066"/>
                </a:solidFill>
                <a:latin typeface="Helvetica Light"/>
                <a:ea typeface="+mj-ea"/>
                <a:cs typeface="Helvetica Light"/>
              </a:rPr>
              <a:t> is mutated?</a:t>
            </a:r>
            <a:endParaRPr lang="en-US" sz="3600" dirty="0">
              <a:solidFill>
                <a:srgbClr val="660066"/>
              </a:solidFill>
            </a:endParaRPr>
          </a:p>
        </p:txBody>
      </p:sp>
      <p:cxnSp>
        <p:nvCxnSpPr>
          <p:cNvPr id="3" name="Straight Connector 2"/>
          <p:cNvCxnSpPr/>
          <p:nvPr/>
        </p:nvCxnSpPr>
        <p:spPr>
          <a:xfrm flipV="1">
            <a:off x="112656" y="643627"/>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2399166" y="1669182"/>
            <a:ext cx="4401530" cy="4372381"/>
          </a:xfrm>
          <a:prstGeom prst="ellipse">
            <a:avLst/>
          </a:prstGeom>
          <a:ln w="76200" cmpd="sng"/>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Oval 6"/>
          <p:cNvSpPr/>
          <p:nvPr/>
        </p:nvSpPr>
        <p:spPr>
          <a:xfrm>
            <a:off x="6212653" y="3777930"/>
            <a:ext cx="1067912" cy="577212"/>
          </a:xfrm>
          <a:prstGeom prst="ellipse">
            <a:avLst/>
          </a:prstGeom>
          <a:solidFill>
            <a:srgbClr val="3366FF"/>
          </a:solidFill>
          <a:ln>
            <a:solidFill>
              <a:srgbClr val="3366FF"/>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cxnSp>
        <p:nvCxnSpPr>
          <p:cNvPr id="20" name="Straight Arrow Connector 19"/>
          <p:cNvCxnSpPr/>
          <p:nvPr/>
        </p:nvCxnSpPr>
        <p:spPr>
          <a:xfrm flipV="1">
            <a:off x="5556031" y="4052107"/>
            <a:ext cx="2381156" cy="1443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058759" y="2399197"/>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19" name="TextBox 18"/>
          <p:cNvSpPr txBox="1"/>
          <p:nvPr/>
        </p:nvSpPr>
        <p:spPr>
          <a:xfrm>
            <a:off x="3968563" y="5392709"/>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1" name="TextBox 20"/>
          <p:cNvSpPr txBox="1"/>
          <p:nvPr/>
        </p:nvSpPr>
        <p:spPr>
          <a:xfrm>
            <a:off x="3244377" y="2880822"/>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2" name="TextBox 21"/>
          <p:cNvSpPr txBox="1"/>
          <p:nvPr/>
        </p:nvSpPr>
        <p:spPr>
          <a:xfrm>
            <a:off x="3459862" y="4553999"/>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3" name="TextBox 22"/>
          <p:cNvSpPr txBox="1"/>
          <p:nvPr/>
        </p:nvSpPr>
        <p:spPr>
          <a:xfrm>
            <a:off x="4515959" y="3542475"/>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4" name="TextBox 23"/>
          <p:cNvSpPr txBox="1"/>
          <p:nvPr/>
        </p:nvSpPr>
        <p:spPr>
          <a:xfrm>
            <a:off x="4755392" y="4875283"/>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5" name="TextBox 24"/>
          <p:cNvSpPr txBox="1"/>
          <p:nvPr/>
        </p:nvSpPr>
        <p:spPr>
          <a:xfrm>
            <a:off x="5487647" y="5208043"/>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6" name="TextBox 25"/>
          <p:cNvSpPr txBox="1"/>
          <p:nvPr/>
        </p:nvSpPr>
        <p:spPr>
          <a:xfrm>
            <a:off x="5265512" y="2824131"/>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7" name="TextBox 26"/>
          <p:cNvSpPr txBox="1"/>
          <p:nvPr/>
        </p:nvSpPr>
        <p:spPr>
          <a:xfrm>
            <a:off x="832745" y="4187270"/>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8" name="TextBox 27"/>
          <p:cNvSpPr txBox="1"/>
          <p:nvPr/>
        </p:nvSpPr>
        <p:spPr>
          <a:xfrm>
            <a:off x="7233634" y="6223337"/>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29" name="TextBox 28"/>
          <p:cNvSpPr txBox="1"/>
          <p:nvPr/>
        </p:nvSpPr>
        <p:spPr>
          <a:xfrm>
            <a:off x="7805564" y="5260966"/>
            <a:ext cx="901953" cy="369332"/>
          </a:xfrm>
          <a:prstGeom prst="rect">
            <a:avLst/>
          </a:prstGeom>
          <a:noFill/>
        </p:spPr>
        <p:txBody>
          <a:bodyPr wrap="square" rtlCol="0">
            <a:spAutoFit/>
          </a:bodyPr>
          <a:lstStyle/>
          <a:p>
            <a:r>
              <a:rPr lang="en-US" b="1" dirty="0" err="1" smtClean="0">
                <a:latin typeface="Helvetica"/>
                <a:cs typeface="Helvetica"/>
              </a:rPr>
              <a:t>Cl</a:t>
            </a:r>
            <a:r>
              <a:rPr lang="en-US" b="1" baseline="30000" dirty="0" smtClean="0">
                <a:latin typeface="Helvetica"/>
                <a:cs typeface="Helvetica"/>
              </a:rPr>
              <a:t>-</a:t>
            </a:r>
            <a:endParaRPr lang="en-US" b="1" baseline="30000" dirty="0">
              <a:latin typeface="Helvetica"/>
              <a:cs typeface="Helvetica"/>
            </a:endParaRPr>
          </a:p>
        </p:txBody>
      </p:sp>
      <p:sp>
        <p:nvSpPr>
          <p:cNvPr id="5" name="Multiply 4"/>
          <p:cNvSpPr/>
          <p:nvPr/>
        </p:nvSpPr>
        <p:spPr>
          <a:xfrm>
            <a:off x="6290205" y="3517860"/>
            <a:ext cx="1020981" cy="1097353"/>
          </a:xfrm>
          <a:prstGeom prst="mathMultiply">
            <a:avLst>
              <a:gd name="adj1" fmla="val 1727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55625" y="961881"/>
            <a:ext cx="8151892" cy="461665"/>
          </a:xfrm>
          <a:prstGeom prst="rect">
            <a:avLst/>
          </a:prstGeom>
          <a:noFill/>
        </p:spPr>
        <p:txBody>
          <a:bodyPr wrap="square" rtlCol="0" anchor="ctr">
            <a:spAutoFit/>
          </a:bodyPr>
          <a:lstStyle/>
          <a:p>
            <a:pPr algn="ctr"/>
            <a:r>
              <a:rPr lang="en-US" sz="2400" b="1" dirty="0" smtClean="0">
                <a:solidFill>
                  <a:srgbClr val="FF0000"/>
                </a:solidFill>
                <a:latin typeface="Helvetica"/>
                <a:cs typeface="Helvetica"/>
              </a:rPr>
              <a:t>Mutant </a:t>
            </a:r>
            <a:r>
              <a:rPr lang="en-US" sz="2400" b="1" dirty="0" err="1" smtClean="0">
                <a:solidFill>
                  <a:srgbClr val="FF0000"/>
                </a:solidFill>
                <a:latin typeface="Helvetica"/>
                <a:cs typeface="Helvetica"/>
              </a:rPr>
              <a:t>Pendrin</a:t>
            </a:r>
            <a:r>
              <a:rPr lang="en-US" sz="2400" b="1" dirty="0" smtClean="0">
                <a:solidFill>
                  <a:srgbClr val="FF0000"/>
                </a:solidFill>
                <a:latin typeface="Helvetica"/>
                <a:cs typeface="Helvetica"/>
              </a:rPr>
              <a:t> exhibits loss-of-function</a:t>
            </a:r>
            <a:endParaRPr lang="en-US" sz="2400" b="1" dirty="0">
              <a:solidFill>
                <a:srgbClr val="FF0000"/>
              </a:solidFill>
              <a:latin typeface="Helvetica"/>
              <a:cs typeface="Helvetica"/>
            </a:endParaRPr>
          </a:p>
        </p:txBody>
      </p:sp>
    </p:spTree>
    <p:extLst>
      <p:ext uri="{BB962C8B-B14F-4D97-AF65-F5344CB8AC3E}">
        <p14:creationId xmlns:p14="http://schemas.microsoft.com/office/powerpoint/2010/main" val="1889185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0" presetClass="path" presetSubtype="0" accel="50000" decel="50000" fill="hold" grpId="0" nodeType="withEffect">
                                  <p:stCondLst>
                                    <p:cond delay="0"/>
                                  </p:stCondLst>
                                  <p:childTnLst>
                                    <p:animMotion origin="layout" path="M 3.3287E-6 0.02614 C 0.00208 0.02868 0.00399 0.02868 0.00729 0.02984 C 0.01546 0.03238 0.02397 0.03354 0.03248 0.0347 C 0.05351 0.03377 0.07279 0.03377 0.09329 0.03169 C 0.09989 0.0303 0.10754 0.02961 0.11362 0.02614 C 0.11449 0.02545 0.11518 0.02475 0.11605 0.02452 C 0.11709 0.02359 0.11831 0.0229 0.11935 0.02267 C 0.12091 0.02012 0.12265 0.01827 0.12421 0.01596 C 0.12977 0.00694 0.12178 0.01712 0.12838 0.00948 C 0.12925 0.00671 0.13064 0.00416 0.13151 0.00116 C 0.13342 -0.00509 0.13412 -0.01157 0.13568 -0.01804 C 0.13638 -0.02753 0.13811 -0.03724 0.13811 -0.04626 " pathEditMode="relative" rAng="0" ptsTypes="fffffffffffA">
                                      <p:cBhvr>
                                        <p:cTn id="10" dur="2000" fill="hold"/>
                                        <p:tgtEl>
                                          <p:spTgt spid="23"/>
                                        </p:tgtEl>
                                        <p:attrNameLst>
                                          <p:attrName>ppt_x</p:attrName>
                                          <p:attrName>ppt_y</p:attrName>
                                        </p:attrNameLst>
                                      </p:cBhvr>
                                      <p:rCtr x="6897" y="-3192"/>
                                    </p:animMotion>
                                  </p:childTnLst>
                                </p:cTn>
                              </p:par>
                              <p:par>
                                <p:cTn id="11" presetID="0" presetClass="path" presetSubtype="0" accel="50000" decel="50000" fill="hold" grpId="0" nodeType="withEffect">
                                  <p:stCondLst>
                                    <p:cond delay="0"/>
                                  </p:stCondLst>
                                  <p:childTnLst>
                                    <p:animMotion origin="layout" path="M -1.66782E-7 4.76521E-7 C 0.00017 -0.01712 0.00017 -0.03447 0.00052 -0.05135 C 0.00122 -0.0805 0.00869 -0.10132 0.01425 -0.11566 C 0.01668 -0.12237 0.01772 -0.12815 0.02067 -0.13093 C 0.02623 -0.14643 0.03284 -0.15568 0.03961 -0.15938 C 0.04743 -0.15869 0.05507 -0.15846 0.06306 -0.15684 C 0.06584 -0.15637 0.06515 -0.1536 0.06758 -0.14897 C 0.06949 -0.14504 0.07193 -0.1455 0.07401 -0.14134 C 0.07853 -0.13278 0.07314 -0.13902 0.0787 -0.1337 C 0.08113 -0.12653 0.08409 -0.12376 0.08704 -0.12075 C 0.08773 -0.11913 0.08826 -0.11705 0.08895 -0.11566 C 0.08965 -0.1145 0.09034 -0.11474 0.09104 -0.11312 C 0.09208 -0.11034 0.09295 -0.10595 0.09416 -0.10271 C 0.09781 -0.08143 0.09295 -0.10803 0.09746 -0.08998 C 0.09798 -0.0879 0.09816 -0.08466 0.09868 -0.08212 C 0.10024 -0.07449 0.0999 -0.07911 0.10198 -0.07194 C 0.11049 -0.0421 0.10146 -0.07009 0.10719 -0.0539 C 0.10806 -0.05159 0.11188 -0.04372 0.11188 -0.0384 " pathEditMode="relative" rAng="0" ptsTypes="fffffffffffffffffA">
                                      <p:cBhvr>
                                        <p:cTn id="12" dur="2000" fill="hold"/>
                                        <p:tgtEl>
                                          <p:spTgt spid="24"/>
                                        </p:tgtEl>
                                        <p:attrNameLst>
                                          <p:attrName>ppt_x</p:attrName>
                                          <p:attrName>ppt_y</p:attrName>
                                        </p:attrNameLst>
                                      </p:cBhvr>
                                      <p:rCtr x="5594" y="-7981"/>
                                    </p:animMotion>
                                  </p:childTnLst>
                                </p:cTn>
                              </p:par>
                            </p:childTnLst>
                          </p:cTn>
                        </p:par>
                        <p:par>
                          <p:cTn id="13" fill="hold">
                            <p:stCondLst>
                              <p:cond delay="2000"/>
                            </p:stCondLst>
                            <p:childTnLst>
                              <p:par>
                                <p:cTn id="14" presetID="6" presetClass="emph" presetSubtype="0" fill="hold" grpId="0" nodeType="afterEffect">
                                  <p:stCondLst>
                                    <p:cond delay="0"/>
                                  </p:stCondLst>
                                  <p:childTnLst>
                                    <p:animScale>
                                      <p:cBhvr>
                                        <p:cTn id="15" dur="2000" fill="hold"/>
                                        <p:tgtEl>
                                          <p:spTgt spid="6"/>
                                        </p:tgtEl>
                                      </p:cBhvr>
                                      <p:by x="150000" y="150000"/>
                                    </p:animScale>
                                  </p:childTnLst>
                                </p:cTn>
                              </p:par>
                              <p:par>
                                <p:cTn id="16" presetID="42" presetClass="path" presetSubtype="0" accel="50000" decel="50000" fill="hold" grpId="0" nodeType="withEffect">
                                  <p:stCondLst>
                                    <p:cond delay="0"/>
                                  </p:stCondLst>
                                  <p:childTnLst>
                                    <p:animMotion origin="layout" path="M 3.75956E-6 -2.67638E-6 L 0.11518 0.00047 " pathEditMode="relative" rAng="0" ptsTypes="AA">
                                      <p:cBhvr>
                                        <p:cTn id="17" dur="2000" fill="hold"/>
                                        <p:tgtEl>
                                          <p:spTgt spid="7"/>
                                        </p:tgtEl>
                                        <p:attrNameLst>
                                          <p:attrName>ppt_x</p:attrName>
                                          <p:attrName>ppt_y</p:attrName>
                                        </p:attrNameLst>
                                      </p:cBhvr>
                                      <p:rCtr x="5751" y="23"/>
                                    </p:animMotion>
                                  </p:childTnLst>
                                </p:cTn>
                              </p:par>
                              <p:par>
                                <p:cTn id="18" presetID="42" presetClass="path" presetSubtype="0" accel="50000" decel="50000" fill="hold" grpId="1" nodeType="withEffect">
                                  <p:stCondLst>
                                    <p:cond delay="0"/>
                                  </p:stCondLst>
                                  <p:childTnLst>
                                    <p:animMotion origin="layout" path="M -3.12022E-6 -2.67638E-6 L 0.10911 0.00023 " pathEditMode="relative" rAng="0" ptsTypes="AA">
                                      <p:cBhvr>
                                        <p:cTn id="19" dur="2000" fill="hold"/>
                                        <p:tgtEl>
                                          <p:spTgt spid="5"/>
                                        </p:tgtEl>
                                        <p:attrNameLst>
                                          <p:attrName>ppt_x</p:attrName>
                                          <p:attrName>ppt_y</p:attrName>
                                        </p:attrNameLst>
                                      </p:cBhvr>
                                      <p:rCtr x="5455" y="0"/>
                                    </p:animMotion>
                                  </p:childTnLst>
                                </p:cTn>
                              </p:par>
                              <p:par>
                                <p:cTn id="20" presetID="1" presetClass="exit" presetSubtype="0" fill="hold" nodeType="withEffect">
                                  <p:stCondLst>
                                    <p:cond delay="0"/>
                                  </p:stCondLst>
                                  <p:childTnLst>
                                    <p:set>
                                      <p:cBhvr>
                                        <p:cTn id="21"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3" grpId="0"/>
      <p:bldP spid="24" grpId="0"/>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5472"/>
            <a:ext cx="8229600" cy="1143000"/>
          </a:xfrm>
        </p:spPr>
        <p:txBody>
          <a:bodyPr>
            <a:normAutofit/>
          </a:bodyPr>
          <a:lstStyle/>
          <a:p>
            <a:pPr algn="l"/>
            <a:r>
              <a:rPr lang="en-US" sz="3600" dirty="0" smtClean="0">
                <a:solidFill>
                  <a:srgbClr val="660066"/>
                </a:solidFill>
                <a:latin typeface="Helvetica Light"/>
                <a:cs typeface="Helvetica Light"/>
              </a:rPr>
              <a:t>How well conserved is </a:t>
            </a:r>
            <a:r>
              <a:rPr lang="en-US" sz="3600" dirty="0" err="1" smtClean="0">
                <a:solidFill>
                  <a:srgbClr val="660066"/>
                </a:solidFill>
                <a:latin typeface="Helvetica Light"/>
                <a:cs typeface="Helvetica Light"/>
              </a:rPr>
              <a:t>Pendrin</a:t>
            </a:r>
            <a:r>
              <a:rPr lang="en-US" sz="3600" dirty="0" smtClean="0">
                <a:solidFill>
                  <a:srgbClr val="660066"/>
                </a:solidFill>
                <a:latin typeface="Helvetica Light"/>
                <a:cs typeface="Helvetica Light"/>
              </a:rPr>
              <a:t>?</a:t>
            </a:r>
            <a:endParaRPr lang="en-US" sz="3600" dirty="0">
              <a:solidFill>
                <a:srgbClr val="660066"/>
              </a:solidFill>
              <a:latin typeface="Helvetica Light"/>
              <a:cs typeface="Helvetica Light"/>
            </a:endParaRPr>
          </a:p>
        </p:txBody>
      </p:sp>
      <p:cxnSp>
        <p:nvCxnSpPr>
          <p:cNvPr id="9" name="Straight Connector 8"/>
          <p:cNvCxnSpPr/>
          <p:nvPr/>
        </p:nvCxnSpPr>
        <p:spPr>
          <a:xfrm>
            <a:off x="111125" y="649035"/>
            <a:ext cx="6873875" cy="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7822437" y="877528"/>
            <a:ext cx="1476375" cy="400110"/>
          </a:xfrm>
          <a:prstGeom prst="rect">
            <a:avLst/>
          </a:prstGeom>
          <a:noFill/>
        </p:spPr>
        <p:txBody>
          <a:bodyPr wrap="square" rtlCol="0">
            <a:spAutoFit/>
          </a:bodyPr>
          <a:lstStyle/>
          <a:p>
            <a:pPr algn="ctr"/>
            <a:r>
              <a:rPr lang="en-US" sz="2000" dirty="0">
                <a:latin typeface="Helvetica Light"/>
                <a:cs typeface="Helvetica Light"/>
              </a:rPr>
              <a:t> </a:t>
            </a:r>
            <a:r>
              <a:rPr lang="en-US" sz="2000" dirty="0" smtClean="0">
                <a:latin typeface="Helvetica Light"/>
                <a:cs typeface="Helvetica Light"/>
              </a:rPr>
              <a:t>Identity</a:t>
            </a:r>
            <a:endParaRPr lang="en-US" sz="2000" dirty="0">
              <a:latin typeface="Helvetica Light"/>
              <a:cs typeface="Helvetica Light"/>
            </a:endParaRPr>
          </a:p>
        </p:txBody>
      </p:sp>
      <p:sp>
        <p:nvSpPr>
          <p:cNvPr id="27" name="TextBox 26"/>
          <p:cNvSpPr txBox="1"/>
          <p:nvPr/>
        </p:nvSpPr>
        <p:spPr>
          <a:xfrm>
            <a:off x="8291996" y="2879737"/>
            <a:ext cx="1365250" cy="400110"/>
          </a:xfrm>
          <a:prstGeom prst="rect">
            <a:avLst/>
          </a:prstGeom>
          <a:noFill/>
        </p:spPr>
        <p:txBody>
          <a:bodyPr wrap="square" rtlCol="0">
            <a:spAutoFit/>
          </a:bodyPr>
          <a:lstStyle/>
          <a:p>
            <a:r>
              <a:rPr lang="en-US" sz="2000" dirty="0" smtClean="0">
                <a:latin typeface="Helvetica Light"/>
                <a:cs typeface="Helvetica Light"/>
              </a:rPr>
              <a:t>85%</a:t>
            </a:r>
            <a:endParaRPr lang="en-US" sz="2000" dirty="0">
              <a:latin typeface="Helvetica Light"/>
              <a:cs typeface="Helvetica Light"/>
            </a:endParaRPr>
          </a:p>
        </p:txBody>
      </p:sp>
      <p:sp>
        <p:nvSpPr>
          <p:cNvPr id="28" name="TextBox 27"/>
          <p:cNvSpPr txBox="1"/>
          <p:nvPr/>
        </p:nvSpPr>
        <p:spPr>
          <a:xfrm>
            <a:off x="8291996" y="2297311"/>
            <a:ext cx="1365250" cy="400110"/>
          </a:xfrm>
          <a:prstGeom prst="rect">
            <a:avLst/>
          </a:prstGeom>
          <a:noFill/>
        </p:spPr>
        <p:txBody>
          <a:bodyPr wrap="square" rtlCol="0">
            <a:spAutoFit/>
          </a:bodyPr>
          <a:lstStyle/>
          <a:p>
            <a:r>
              <a:rPr lang="en-US" sz="2000" dirty="0" smtClean="0">
                <a:latin typeface="Helvetica Light"/>
                <a:cs typeface="Helvetica Light"/>
              </a:rPr>
              <a:t>87%</a:t>
            </a:r>
            <a:endParaRPr lang="en-US" sz="2000" dirty="0">
              <a:latin typeface="Helvetica Light"/>
              <a:cs typeface="Helvetica Light"/>
            </a:endParaRPr>
          </a:p>
        </p:txBody>
      </p:sp>
      <p:sp>
        <p:nvSpPr>
          <p:cNvPr id="29" name="TextBox 28"/>
          <p:cNvSpPr txBox="1"/>
          <p:nvPr/>
        </p:nvSpPr>
        <p:spPr>
          <a:xfrm>
            <a:off x="8291996" y="3425703"/>
            <a:ext cx="1365250" cy="400110"/>
          </a:xfrm>
          <a:prstGeom prst="rect">
            <a:avLst/>
          </a:prstGeom>
          <a:noFill/>
        </p:spPr>
        <p:txBody>
          <a:bodyPr wrap="square" rtlCol="0">
            <a:spAutoFit/>
          </a:bodyPr>
          <a:lstStyle/>
          <a:p>
            <a:r>
              <a:rPr lang="en-US" sz="2000" kern="1200" dirty="0" smtClean="0">
                <a:latin typeface="Helvetica Light"/>
                <a:cs typeface="Helvetica Light"/>
              </a:rPr>
              <a:t>88%</a:t>
            </a:r>
            <a:endParaRPr lang="en-US" sz="2000" kern="1200" dirty="0">
              <a:latin typeface="Helvetica Light"/>
              <a:cs typeface="Helvetica Light"/>
            </a:endParaRPr>
          </a:p>
        </p:txBody>
      </p:sp>
      <p:sp>
        <p:nvSpPr>
          <p:cNvPr id="30" name="TextBox 29"/>
          <p:cNvSpPr txBox="1"/>
          <p:nvPr/>
        </p:nvSpPr>
        <p:spPr>
          <a:xfrm>
            <a:off x="8291996" y="5188955"/>
            <a:ext cx="1365250" cy="400110"/>
          </a:xfrm>
          <a:prstGeom prst="rect">
            <a:avLst/>
          </a:prstGeom>
          <a:noFill/>
        </p:spPr>
        <p:txBody>
          <a:bodyPr wrap="square" rtlCol="0">
            <a:spAutoFit/>
          </a:bodyPr>
          <a:lstStyle/>
          <a:p>
            <a:r>
              <a:rPr lang="en-US" sz="2000" kern="1200" dirty="0" smtClean="0">
                <a:latin typeface="Helvetica Light"/>
                <a:cs typeface="Helvetica Light"/>
              </a:rPr>
              <a:t>57%</a:t>
            </a:r>
            <a:endParaRPr lang="en-US" sz="2000" kern="1200" dirty="0">
              <a:latin typeface="Helvetica Light"/>
              <a:cs typeface="Helvetica Light"/>
            </a:endParaRPr>
          </a:p>
        </p:txBody>
      </p:sp>
      <p:sp>
        <p:nvSpPr>
          <p:cNvPr id="31" name="TextBox 30"/>
          <p:cNvSpPr txBox="1"/>
          <p:nvPr/>
        </p:nvSpPr>
        <p:spPr>
          <a:xfrm>
            <a:off x="8291996" y="4611533"/>
            <a:ext cx="1365250" cy="400110"/>
          </a:xfrm>
          <a:prstGeom prst="rect">
            <a:avLst/>
          </a:prstGeom>
          <a:noFill/>
        </p:spPr>
        <p:txBody>
          <a:bodyPr wrap="square" rtlCol="0">
            <a:spAutoFit/>
          </a:bodyPr>
          <a:lstStyle/>
          <a:p>
            <a:r>
              <a:rPr lang="en-US" sz="2000" dirty="0" smtClean="0">
                <a:latin typeface="Helvetica Light"/>
                <a:cs typeface="Helvetica Light"/>
              </a:rPr>
              <a:t>68%</a:t>
            </a:r>
            <a:endParaRPr lang="en-US" sz="2000" dirty="0">
              <a:latin typeface="Helvetica Light"/>
              <a:cs typeface="Helvetica Light"/>
            </a:endParaRPr>
          </a:p>
        </p:txBody>
      </p:sp>
      <p:sp>
        <p:nvSpPr>
          <p:cNvPr id="32" name="TextBox 31"/>
          <p:cNvSpPr txBox="1"/>
          <p:nvPr/>
        </p:nvSpPr>
        <p:spPr>
          <a:xfrm>
            <a:off x="8291996" y="5749559"/>
            <a:ext cx="1365250" cy="400110"/>
          </a:xfrm>
          <a:prstGeom prst="rect">
            <a:avLst/>
          </a:prstGeom>
          <a:noFill/>
        </p:spPr>
        <p:txBody>
          <a:bodyPr wrap="square" rtlCol="0">
            <a:spAutoFit/>
          </a:bodyPr>
          <a:lstStyle/>
          <a:p>
            <a:r>
              <a:rPr lang="en-US" sz="2000" dirty="0" smtClean="0">
                <a:latin typeface="Helvetica Light"/>
                <a:cs typeface="Helvetica Light"/>
              </a:rPr>
              <a:t>76%</a:t>
            </a:r>
            <a:endParaRPr lang="en-US" sz="2000" dirty="0">
              <a:latin typeface="Helvetica Light"/>
              <a:cs typeface="Helvetica Light"/>
            </a:endParaRPr>
          </a:p>
        </p:txBody>
      </p:sp>
      <p:sp>
        <p:nvSpPr>
          <p:cNvPr id="33" name="TextBox 32"/>
          <p:cNvSpPr txBox="1"/>
          <p:nvPr/>
        </p:nvSpPr>
        <p:spPr>
          <a:xfrm>
            <a:off x="8291996" y="4010781"/>
            <a:ext cx="1365250" cy="400110"/>
          </a:xfrm>
          <a:prstGeom prst="rect">
            <a:avLst/>
          </a:prstGeom>
          <a:noFill/>
        </p:spPr>
        <p:txBody>
          <a:bodyPr wrap="square" rtlCol="0">
            <a:spAutoFit/>
          </a:bodyPr>
          <a:lstStyle/>
          <a:p>
            <a:r>
              <a:rPr lang="en-US" sz="2000" kern="1200" dirty="0" smtClean="0">
                <a:latin typeface="Helvetica Light"/>
                <a:cs typeface="Helvetica Light"/>
              </a:rPr>
              <a:t>84%</a:t>
            </a:r>
            <a:endParaRPr lang="en-US" sz="2000" kern="1200" dirty="0">
              <a:latin typeface="Helvetica Light"/>
              <a:cs typeface="Helvetica Light"/>
            </a:endParaRPr>
          </a:p>
        </p:txBody>
      </p:sp>
      <p:sp>
        <p:nvSpPr>
          <p:cNvPr id="34" name="TextBox 33"/>
          <p:cNvSpPr txBox="1"/>
          <p:nvPr/>
        </p:nvSpPr>
        <p:spPr>
          <a:xfrm>
            <a:off x="8291996" y="1722389"/>
            <a:ext cx="1365250" cy="400110"/>
          </a:xfrm>
          <a:prstGeom prst="rect">
            <a:avLst/>
          </a:prstGeom>
          <a:noFill/>
        </p:spPr>
        <p:txBody>
          <a:bodyPr wrap="square" rtlCol="0">
            <a:spAutoFit/>
          </a:bodyPr>
          <a:lstStyle/>
          <a:p>
            <a:r>
              <a:rPr lang="en-US" sz="2000" dirty="0" smtClean="0">
                <a:latin typeface="Helvetica Light"/>
                <a:cs typeface="Helvetica Light"/>
              </a:rPr>
              <a:t>99%</a:t>
            </a:r>
            <a:endParaRPr lang="en-US" sz="2000" dirty="0">
              <a:latin typeface="Helvetica Light"/>
              <a:cs typeface="Helvetica Light"/>
            </a:endParaRPr>
          </a:p>
        </p:txBody>
      </p:sp>
      <p:pic>
        <p:nvPicPr>
          <p:cNvPr id="3" name="Picture 2" descr="Slide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48" y="1097908"/>
            <a:ext cx="7642493" cy="5731870"/>
          </a:xfrm>
          <a:prstGeom prst="rect">
            <a:avLst/>
          </a:prstGeom>
        </p:spPr>
      </p:pic>
    </p:spTree>
    <p:extLst>
      <p:ext uri="{BB962C8B-B14F-4D97-AF65-F5344CB8AC3E}">
        <p14:creationId xmlns:p14="http://schemas.microsoft.com/office/powerpoint/2010/main" val="1443012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Мышь_2.jpg"/>
          <p:cNvPicPr>
            <a:picLocks noChangeAspect="1"/>
          </p:cNvPicPr>
          <p:nvPr/>
        </p:nvPicPr>
        <p:blipFill rotWithShape="1">
          <a:blip r:embed="rId3">
            <a:extLst>
              <a:ext uri="{28A0092B-C50C-407E-A947-70E740481C1C}">
                <a14:useLocalDpi xmlns:a14="http://schemas.microsoft.com/office/drawing/2010/main" val="0"/>
              </a:ext>
            </a:extLst>
          </a:blip>
          <a:srcRect t="9525" r="10977" b="23467"/>
          <a:stretch/>
        </p:blipFill>
        <p:spPr>
          <a:xfrm>
            <a:off x="6872545" y="3560180"/>
            <a:ext cx="1869181" cy="742919"/>
          </a:xfrm>
          <a:prstGeom prst="rect">
            <a:avLst/>
          </a:prstGeom>
        </p:spPr>
      </p:pic>
      <p:sp>
        <p:nvSpPr>
          <p:cNvPr id="4" name="Title 1"/>
          <p:cNvSpPr>
            <a:spLocks noGrp="1"/>
          </p:cNvSpPr>
          <p:nvPr>
            <p:ph type="title"/>
          </p:nvPr>
        </p:nvSpPr>
        <p:spPr>
          <a:xfrm>
            <a:off x="0" y="-258100"/>
            <a:ext cx="9144000" cy="1143000"/>
          </a:xfrm>
        </p:spPr>
        <p:txBody>
          <a:bodyPr>
            <a:noAutofit/>
          </a:bodyPr>
          <a:lstStyle/>
          <a:p>
            <a:pPr algn="l"/>
            <a:r>
              <a:rPr lang="en-US" sz="3600" dirty="0" smtClean="0">
                <a:solidFill>
                  <a:srgbClr val="660066"/>
                </a:solidFill>
                <a:latin typeface="Helvetica Light"/>
                <a:cs typeface="Helvetica Light"/>
              </a:rPr>
              <a:t>Conservation of </a:t>
            </a:r>
            <a:r>
              <a:rPr lang="en-US" sz="3600" dirty="0" err="1" smtClean="0">
                <a:solidFill>
                  <a:srgbClr val="660066"/>
                </a:solidFill>
                <a:latin typeface="Helvetica Light"/>
                <a:cs typeface="Helvetica Light"/>
              </a:rPr>
              <a:t>Pendrin</a:t>
            </a:r>
            <a:r>
              <a:rPr lang="en-US" sz="3600" i="1" dirty="0" smtClean="0">
                <a:solidFill>
                  <a:srgbClr val="660066"/>
                </a:solidFill>
                <a:latin typeface="Helvetica Light"/>
                <a:cs typeface="Helvetica Light"/>
              </a:rPr>
              <a:t> </a:t>
            </a:r>
            <a:r>
              <a:rPr lang="en-US" sz="3600" dirty="0" smtClean="0">
                <a:solidFill>
                  <a:srgbClr val="660066"/>
                </a:solidFill>
                <a:latin typeface="Helvetica Light"/>
                <a:cs typeface="Helvetica Light"/>
              </a:rPr>
              <a:t>across species</a:t>
            </a:r>
            <a:endParaRPr lang="en-US" sz="3600" dirty="0">
              <a:solidFill>
                <a:srgbClr val="660066"/>
              </a:solidFill>
              <a:latin typeface="Helvetica Light"/>
              <a:cs typeface="Helvetica Light"/>
            </a:endParaRPr>
          </a:p>
        </p:txBody>
      </p:sp>
      <p:cxnSp>
        <p:nvCxnSpPr>
          <p:cNvPr id="3" name="Straight Connector 2"/>
          <p:cNvCxnSpPr/>
          <p:nvPr/>
        </p:nvCxnSpPr>
        <p:spPr>
          <a:xfrm>
            <a:off x="111125" y="649035"/>
            <a:ext cx="8540750" cy="0"/>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pPETNA-4031644_main_t300x300.jpg"/>
          <p:cNvPicPr>
            <a:picLocks noChangeAspect="1"/>
          </p:cNvPicPr>
          <p:nvPr/>
        </p:nvPicPr>
        <p:blipFill rotWithShape="1">
          <a:blip r:embed="rId4">
            <a:extLst>
              <a:ext uri="{28A0092B-C50C-407E-A947-70E740481C1C}">
                <a14:useLocalDpi xmlns:a14="http://schemas.microsoft.com/office/drawing/2010/main" val="0"/>
              </a:ext>
            </a:extLst>
          </a:blip>
          <a:srcRect l="8203" t="53175" r="7145" b="13226"/>
          <a:stretch/>
        </p:blipFill>
        <p:spPr>
          <a:xfrm>
            <a:off x="365541" y="3315938"/>
            <a:ext cx="2146509" cy="851975"/>
          </a:xfrm>
          <a:prstGeom prst="rect">
            <a:avLst/>
          </a:prstGeom>
        </p:spPr>
      </p:pic>
      <p:pic>
        <p:nvPicPr>
          <p:cNvPr id="12" name="Picture 11" descr="564.2batphylo.png"/>
          <p:cNvPicPr>
            <a:picLocks noChangeAspect="1"/>
          </p:cNvPicPr>
          <p:nvPr/>
        </p:nvPicPr>
        <p:blipFill rotWithShape="1">
          <a:blip r:embed="rId5">
            <a:extLst>
              <a:ext uri="{28A0092B-C50C-407E-A947-70E740481C1C}">
                <a14:useLocalDpi xmlns:a14="http://schemas.microsoft.com/office/drawing/2010/main" val="0"/>
              </a:ext>
            </a:extLst>
          </a:blip>
          <a:srcRect r="1978"/>
          <a:stretch/>
        </p:blipFill>
        <p:spPr>
          <a:xfrm>
            <a:off x="121838" y="868567"/>
            <a:ext cx="8900324" cy="2351645"/>
          </a:xfrm>
          <a:prstGeom prst="rect">
            <a:avLst/>
          </a:prstGeom>
        </p:spPr>
      </p:pic>
      <p:sp>
        <p:nvSpPr>
          <p:cNvPr id="10" name="Rectangle 9"/>
          <p:cNvSpPr/>
          <p:nvPr/>
        </p:nvSpPr>
        <p:spPr>
          <a:xfrm>
            <a:off x="6707604" y="1644050"/>
            <a:ext cx="2314557" cy="1558868"/>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
        <p:nvSpPr>
          <p:cNvPr id="8" name="Rectangle 7"/>
          <p:cNvSpPr/>
          <p:nvPr/>
        </p:nvSpPr>
        <p:spPr>
          <a:xfrm>
            <a:off x="6707605" y="1141973"/>
            <a:ext cx="2314556" cy="452852"/>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6707605" y="836793"/>
            <a:ext cx="2314556" cy="250560"/>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86778" y="3315939"/>
            <a:ext cx="2225272" cy="851974"/>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564.xenopus.jpg"/>
          <p:cNvPicPr>
            <a:picLocks noChangeAspect="1"/>
          </p:cNvPicPr>
          <p:nvPr/>
        </p:nvPicPr>
        <p:blipFill rotWithShape="1">
          <a:blip r:embed="rId6">
            <a:extLst>
              <a:ext uri="{28A0092B-C50C-407E-A947-70E740481C1C}">
                <a14:useLocalDpi xmlns:a14="http://schemas.microsoft.com/office/drawing/2010/main" val="0"/>
              </a:ext>
            </a:extLst>
          </a:blip>
          <a:srcRect l="9670" t="8332" r="7340" b="6229"/>
          <a:stretch/>
        </p:blipFill>
        <p:spPr>
          <a:xfrm>
            <a:off x="2835764" y="3380372"/>
            <a:ext cx="1750451" cy="1201404"/>
          </a:xfrm>
          <a:prstGeom prst="rect">
            <a:avLst/>
          </a:prstGeom>
        </p:spPr>
      </p:pic>
      <p:pic>
        <p:nvPicPr>
          <p:cNvPr id="9" name="Picture 8" descr="Green-Sea-Turtle-061022-French-Reef-KL-IMG_4313.jpg"/>
          <p:cNvPicPr>
            <a:picLocks noChangeAspect="1"/>
          </p:cNvPicPr>
          <p:nvPr/>
        </p:nvPicPr>
        <p:blipFill rotWithShape="1">
          <a:blip r:embed="rId7">
            <a:extLst>
              <a:ext uri="{28A0092B-C50C-407E-A947-70E740481C1C}">
                <a14:useLocalDpi xmlns:a14="http://schemas.microsoft.com/office/drawing/2010/main" val="0"/>
              </a:ext>
            </a:extLst>
          </a:blip>
          <a:srcRect l="9142" t="26791" r="7517" b="15986"/>
          <a:stretch/>
        </p:blipFill>
        <p:spPr>
          <a:xfrm>
            <a:off x="2961658" y="4671113"/>
            <a:ext cx="2060046" cy="942963"/>
          </a:xfrm>
          <a:prstGeom prst="rect">
            <a:avLst/>
          </a:prstGeom>
        </p:spPr>
      </p:pic>
      <p:sp>
        <p:nvSpPr>
          <p:cNvPr id="15" name="Rectangle 14"/>
          <p:cNvSpPr/>
          <p:nvPr/>
        </p:nvSpPr>
        <p:spPr>
          <a:xfrm>
            <a:off x="2835764" y="3315938"/>
            <a:ext cx="2314556" cy="2444777"/>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Brandts bat (F. Greenaway) Copyright NPWS.jpg"/>
          <p:cNvPicPr>
            <a:picLocks noChangeAspect="1"/>
          </p:cNvPicPr>
          <p:nvPr/>
        </p:nvPicPr>
        <p:blipFill rotWithShape="1">
          <a:blip r:embed="rId8">
            <a:extLst>
              <a:ext uri="{BEBA8EAE-BF5A-486C-A8C5-ECC9F3942E4B}">
                <a14:imgProps xmlns:a14="http://schemas.microsoft.com/office/drawing/2010/main">
                  <a14:imgLayer r:embed="rId9">
                    <a14:imgEffect>
                      <a14:backgroundRemoval t="21094" b="69141" l="16727" r="89818"/>
                    </a14:imgEffect>
                  </a14:imgLayer>
                </a14:imgProps>
              </a:ext>
              <a:ext uri="{28A0092B-C50C-407E-A947-70E740481C1C}">
                <a14:useLocalDpi xmlns:a14="http://schemas.microsoft.com/office/drawing/2010/main" val="0"/>
              </a:ext>
            </a:extLst>
          </a:blip>
          <a:srcRect l="13196" t="15094" r="3800" b="24767"/>
          <a:stretch/>
        </p:blipFill>
        <p:spPr>
          <a:xfrm>
            <a:off x="5634766" y="3258562"/>
            <a:ext cx="1668870" cy="1125599"/>
          </a:xfrm>
          <a:prstGeom prst="rect">
            <a:avLst/>
          </a:prstGeom>
        </p:spPr>
      </p:pic>
      <p:pic>
        <p:nvPicPr>
          <p:cNvPr id="17" name="Picture 16" descr="flyingfox.jpg"/>
          <p:cNvPicPr>
            <a:picLocks noChangeAspect="1"/>
          </p:cNvPicPr>
          <p:nvPr/>
        </p:nvPicPr>
        <p:blipFill rotWithShape="1">
          <a:blip r:embed="rId10">
            <a:extLst>
              <a:ext uri="{BEBA8EAE-BF5A-486C-A8C5-ECC9F3942E4B}">
                <a14:imgProps xmlns:a14="http://schemas.microsoft.com/office/drawing/2010/main">
                  <a14:imgLayer r:embed="rId11">
                    <a14:imgEffect>
                      <a14:backgroundRemoval t="0" b="97543" l="9799" r="89950"/>
                    </a14:imgEffect>
                  </a14:imgLayer>
                </a14:imgProps>
              </a:ext>
              <a:ext uri="{28A0092B-C50C-407E-A947-70E740481C1C}">
                <a14:useLocalDpi xmlns:a14="http://schemas.microsoft.com/office/drawing/2010/main" val="0"/>
              </a:ext>
            </a:extLst>
          </a:blip>
          <a:srcRect l="11242" r="19497"/>
          <a:stretch/>
        </p:blipFill>
        <p:spPr>
          <a:xfrm>
            <a:off x="6161796" y="3918608"/>
            <a:ext cx="1270112" cy="1875276"/>
          </a:xfrm>
          <a:prstGeom prst="rect">
            <a:avLst/>
          </a:prstGeom>
        </p:spPr>
      </p:pic>
      <p:pic>
        <p:nvPicPr>
          <p:cNvPr id="19" name="Picture 18" descr="o-HARRY-STYLES-570.jpg"/>
          <p:cNvPicPr>
            <a:picLocks noChangeAspect="1"/>
          </p:cNvPicPr>
          <p:nvPr/>
        </p:nvPicPr>
        <p:blipFill rotWithShape="1">
          <a:blip r:embed="rId12">
            <a:extLst>
              <a:ext uri="{28A0092B-C50C-407E-A947-70E740481C1C}">
                <a14:useLocalDpi xmlns:a14="http://schemas.microsoft.com/office/drawing/2010/main" val="0"/>
              </a:ext>
            </a:extLst>
          </a:blip>
          <a:srcRect l="7140" r="14818" b="10250"/>
          <a:stretch/>
        </p:blipFill>
        <p:spPr>
          <a:xfrm>
            <a:off x="7680897" y="4384161"/>
            <a:ext cx="1060829" cy="1319181"/>
          </a:xfrm>
          <a:prstGeom prst="rect">
            <a:avLst/>
          </a:prstGeom>
        </p:spPr>
      </p:pic>
      <p:sp>
        <p:nvSpPr>
          <p:cNvPr id="20" name="Rectangle 19"/>
          <p:cNvSpPr/>
          <p:nvPr/>
        </p:nvSpPr>
        <p:spPr>
          <a:xfrm>
            <a:off x="5634766" y="3315938"/>
            <a:ext cx="3182049" cy="2477946"/>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cxnSp>
        <p:nvCxnSpPr>
          <p:cNvPr id="21" name="Straight Arrow Connector 20"/>
          <p:cNvCxnSpPr/>
          <p:nvPr/>
        </p:nvCxnSpPr>
        <p:spPr>
          <a:xfrm>
            <a:off x="1432839" y="4257910"/>
            <a:ext cx="0" cy="521884"/>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3904058" y="5833264"/>
            <a:ext cx="0" cy="437751"/>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pic>
        <p:nvPicPr>
          <p:cNvPr id="7" name="Picture 6" descr="Screen Shot 2014-04-30 at 12.00.17 A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6" y="6432367"/>
            <a:ext cx="2512776" cy="460541"/>
          </a:xfrm>
          <a:prstGeom prst="rect">
            <a:avLst/>
          </a:prstGeom>
        </p:spPr>
      </p:pic>
      <p:cxnSp>
        <p:nvCxnSpPr>
          <p:cNvPr id="23" name="Straight Arrow Connector 22"/>
          <p:cNvCxnSpPr/>
          <p:nvPr/>
        </p:nvCxnSpPr>
        <p:spPr>
          <a:xfrm>
            <a:off x="7303752" y="5833264"/>
            <a:ext cx="0" cy="437751"/>
          </a:xfrm>
          <a:prstGeom prst="straightConnector1">
            <a:avLst/>
          </a:prstGeom>
          <a:ln w="38100" cmpd="sng">
            <a:solidFill>
              <a:srgbClr val="16847C"/>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6425159" y="6310183"/>
            <a:ext cx="1757185" cy="400110"/>
          </a:xfrm>
          <a:prstGeom prst="rect">
            <a:avLst/>
          </a:prstGeom>
          <a:noFill/>
        </p:spPr>
        <p:txBody>
          <a:bodyPr wrap="square" rtlCol="0">
            <a:spAutoFit/>
          </a:bodyPr>
          <a:lstStyle/>
          <a:p>
            <a:r>
              <a:rPr lang="en-US" sz="2000" dirty="0" smtClean="0">
                <a:solidFill>
                  <a:srgbClr val="660066"/>
                </a:solidFill>
                <a:latin typeface="Helvetica Light"/>
                <a:cs typeface="Helvetica Light"/>
              </a:rPr>
              <a:t>acute hearing</a:t>
            </a:r>
            <a:endParaRPr lang="en-US" sz="2000" dirty="0">
              <a:solidFill>
                <a:srgbClr val="660066"/>
              </a:solidFill>
              <a:latin typeface="Helvetica Light"/>
              <a:cs typeface="Helvetica Light"/>
            </a:endParaRPr>
          </a:p>
        </p:txBody>
      </p:sp>
      <p:sp>
        <p:nvSpPr>
          <p:cNvPr id="25" name="TextBox 24"/>
          <p:cNvSpPr txBox="1"/>
          <p:nvPr/>
        </p:nvSpPr>
        <p:spPr>
          <a:xfrm>
            <a:off x="365541" y="4832899"/>
            <a:ext cx="2311431" cy="400110"/>
          </a:xfrm>
          <a:prstGeom prst="rect">
            <a:avLst/>
          </a:prstGeom>
          <a:noFill/>
        </p:spPr>
        <p:txBody>
          <a:bodyPr wrap="square" rtlCol="0">
            <a:spAutoFit/>
          </a:bodyPr>
          <a:lstStyle/>
          <a:p>
            <a:r>
              <a:rPr lang="en-US" sz="2000" dirty="0">
                <a:solidFill>
                  <a:srgbClr val="660066"/>
                </a:solidFill>
                <a:latin typeface="Helvetica Light"/>
                <a:cs typeface="Helvetica Light"/>
              </a:rPr>
              <a:t>v</a:t>
            </a:r>
            <a:r>
              <a:rPr lang="en-US" sz="2000" dirty="0" smtClean="0">
                <a:solidFill>
                  <a:srgbClr val="660066"/>
                </a:solidFill>
                <a:latin typeface="Helvetica Light"/>
                <a:cs typeface="Helvetica Light"/>
              </a:rPr>
              <a:t>ibration hearing</a:t>
            </a:r>
            <a:endParaRPr lang="en-US" sz="2000" dirty="0">
              <a:solidFill>
                <a:srgbClr val="660066"/>
              </a:solidFill>
              <a:latin typeface="Helvetica Light"/>
              <a:cs typeface="Helvetica Light"/>
            </a:endParaRPr>
          </a:p>
        </p:txBody>
      </p:sp>
      <p:sp>
        <p:nvSpPr>
          <p:cNvPr id="26" name="TextBox 25"/>
          <p:cNvSpPr txBox="1"/>
          <p:nvPr/>
        </p:nvSpPr>
        <p:spPr>
          <a:xfrm>
            <a:off x="3111946" y="6262528"/>
            <a:ext cx="1909758" cy="400110"/>
          </a:xfrm>
          <a:prstGeom prst="rect">
            <a:avLst/>
          </a:prstGeom>
          <a:noFill/>
        </p:spPr>
        <p:txBody>
          <a:bodyPr wrap="square" rtlCol="0">
            <a:spAutoFit/>
          </a:bodyPr>
          <a:lstStyle/>
          <a:p>
            <a:r>
              <a:rPr lang="en-US" sz="2000" dirty="0" smtClean="0">
                <a:solidFill>
                  <a:srgbClr val="660066"/>
                </a:solidFill>
                <a:latin typeface="Helvetica Light"/>
                <a:cs typeface="Helvetica Light"/>
              </a:rPr>
              <a:t>“intermediate”</a:t>
            </a:r>
            <a:endParaRPr lang="en-US" sz="2000" dirty="0">
              <a:solidFill>
                <a:srgbClr val="660066"/>
              </a:solidFill>
              <a:latin typeface="Helvetica Light"/>
              <a:cs typeface="Helvetica Light"/>
            </a:endParaRPr>
          </a:p>
        </p:txBody>
      </p:sp>
    </p:spTree>
    <p:extLst>
      <p:ext uri="{BB962C8B-B14F-4D97-AF65-F5344CB8AC3E}">
        <p14:creationId xmlns:p14="http://schemas.microsoft.com/office/powerpoint/2010/main" val="704194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r>
              <a:rPr lang="en-US" sz="3600" dirty="0">
                <a:solidFill>
                  <a:srgbClr val="660066"/>
                </a:solidFill>
                <a:latin typeface="Helvetica Light"/>
                <a:cs typeface="Helvetica Light"/>
              </a:rPr>
              <a:t>Aim 1: </a:t>
            </a:r>
            <a:r>
              <a:rPr lang="en-US" sz="3600" dirty="0" smtClean="0">
                <a:solidFill>
                  <a:srgbClr val="660066"/>
                </a:solidFill>
                <a:latin typeface="Helvetica Light"/>
                <a:cs typeface="Helvetica Light"/>
              </a:rPr>
              <a:t>to identify amino acid changes between species</a:t>
            </a:r>
            <a:endParaRPr lang="en-US" sz="3600" dirty="0">
              <a:solidFill>
                <a:srgbClr val="660066"/>
              </a:solidFill>
              <a:latin typeface="Helvetica Light"/>
              <a:cs typeface="Helvetica Light"/>
            </a:endParaRPr>
          </a:p>
        </p:txBody>
      </p:sp>
      <p:cxnSp>
        <p:nvCxnSpPr>
          <p:cNvPr id="4" name="Straight Connector 3"/>
          <p:cNvCxnSpPr/>
          <p:nvPr/>
        </p:nvCxnSpPr>
        <p:spPr>
          <a:xfrm flipV="1">
            <a:off x="112656" y="1211700"/>
            <a:ext cx="8778524" cy="2704"/>
          </a:xfrm>
          <a:prstGeom prst="line">
            <a:avLst/>
          </a:prstGeom>
          <a:ln>
            <a:solidFill>
              <a:srgbClr val="660066"/>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112656" y="4038965"/>
            <a:ext cx="8778524" cy="830997"/>
          </a:xfrm>
          <a:prstGeom prst="rect">
            <a:avLst/>
          </a:prstGeom>
          <a:noFill/>
        </p:spPr>
        <p:txBody>
          <a:bodyPr wrap="square" rtlCol="0">
            <a:spAutoFit/>
          </a:bodyPr>
          <a:lstStyle/>
          <a:p>
            <a:r>
              <a:rPr lang="en-US" sz="2400" dirty="0" smtClean="0">
                <a:solidFill>
                  <a:srgbClr val="16847C"/>
                </a:solidFill>
                <a:latin typeface="Helvetica Light"/>
                <a:cs typeface="Helvetica Light"/>
              </a:rPr>
              <a:t>Why? </a:t>
            </a:r>
            <a:r>
              <a:rPr lang="en-US" sz="2400" dirty="0" smtClean="0">
                <a:solidFill>
                  <a:srgbClr val="660066"/>
                </a:solidFill>
                <a:latin typeface="Helvetica Light"/>
                <a:cs typeface="Helvetica Light"/>
              </a:rPr>
              <a:t>Determine which amino acids are important for </a:t>
            </a:r>
            <a:r>
              <a:rPr lang="en-US" sz="2400" dirty="0" err="1">
                <a:solidFill>
                  <a:srgbClr val="660066"/>
                </a:solidFill>
                <a:latin typeface="Helvetica Light"/>
                <a:cs typeface="Helvetica Light"/>
              </a:rPr>
              <a:t>P</a:t>
            </a:r>
            <a:r>
              <a:rPr lang="en-US" sz="2400" dirty="0" err="1" smtClean="0">
                <a:solidFill>
                  <a:srgbClr val="660066"/>
                </a:solidFill>
                <a:latin typeface="Helvetica Light"/>
                <a:cs typeface="Helvetica Light"/>
              </a:rPr>
              <a:t>endrin</a:t>
            </a:r>
            <a:r>
              <a:rPr lang="en-US" sz="2400" dirty="0" smtClean="0">
                <a:solidFill>
                  <a:srgbClr val="660066"/>
                </a:solidFill>
                <a:latin typeface="Helvetica Light"/>
                <a:cs typeface="Helvetica Light"/>
              </a:rPr>
              <a:t> function in acute hearing    </a:t>
            </a:r>
            <a:endParaRPr lang="en-US" sz="2400" dirty="0">
              <a:solidFill>
                <a:srgbClr val="660066"/>
              </a:solidFill>
              <a:latin typeface="Helvetica Light"/>
              <a:cs typeface="Helvetica Light"/>
            </a:endParaRPr>
          </a:p>
        </p:txBody>
      </p:sp>
      <p:sp>
        <p:nvSpPr>
          <p:cNvPr id="6" name="TextBox 5"/>
          <p:cNvSpPr txBox="1"/>
          <p:nvPr/>
        </p:nvSpPr>
        <p:spPr>
          <a:xfrm>
            <a:off x="112656" y="5079048"/>
            <a:ext cx="8573665" cy="461665"/>
          </a:xfrm>
          <a:prstGeom prst="rect">
            <a:avLst/>
          </a:prstGeom>
          <a:noFill/>
        </p:spPr>
        <p:txBody>
          <a:bodyPr wrap="square" rtlCol="0">
            <a:spAutoFit/>
          </a:bodyPr>
          <a:lstStyle/>
          <a:p>
            <a:r>
              <a:rPr lang="en-US" sz="2400" dirty="0" smtClean="0">
                <a:solidFill>
                  <a:srgbClr val="16847C"/>
                </a:solidFill>
                <a:latin typeface="Helvetica Light"/>
                <a:cs typeface="Helvetica Light"/>
              </a:rPr>
              <a:t>How? </a:t>
            </a:r>
            <a:r>
              <a:rPr lang="en-US" sz="2400" dirty="0" smtClean="0">
                <a:solidFill>
                  <a:srgbClr val="660066"/>
                </a:solidFill>
                <a:latin typeface="Helvetica Light"/>
                <a:cs typeface="Helvetica Light"/>
              </a:rPr>
              <a:t>MEME alignments </a:t>
            </a:r>
            <a:endParaRPr lang="en-US" sz="2400" dirty="0">
              <a:solidFill>
                <a:srgbClr val="660066"/>
              </a:solidFill>
              <a:latin typeface="Helvetica Light"/>
              <a:cs typeface="Helvetica Light"/>
            </a:endParaRPr>
          </a:p>
        </p:txBody>
      </p:sp>
      <p:sp>
        <p:nvSpPr>
          <p:cNvPr id="7" name="TextBox 6"/>
          <p:cNvSpPr txBox="1"/>
          <p:nvPr/>
        </p:nvSpPr>
        <p:spPr>
          <a:xfrm>
            <a:off x="112656" y="5793824"/>
            <a:ext cx="8573665" cy="830997"/>
          </a:xfrm>
          <a:prstGeom prst="rect">
            <a:avLst/>
          </a:prstGeom>
          <a:noFill/>
        </p:spPr>
        <p:txBody>
          <a:bodyPr wrap="square" rtlCol="0">
            <a:spAutoFit/>
          </a:bodyPr>
          <a:lstStyle/>
          <a:p>
            <a:r>
              <a:rPr lang="en-US" sz="2400" dirty="0" smtClean="0">
                <a:solidFill>
                  <a:srgbClr val="16847C"/>
                </a:solidFill>
                <a:latin typeface="Helvetica Light"/>
                <a:cs typeface="Helvetica Light"/>
              </a:rPr>
              <a:t>Hypothesis: </a:t>
            </a:r>
            <a:r>
              <a:rPr lang="en-US" sz="2400" dirty="0" smtClean="0">
                <a:solidFill>
                  <a:srgbClr val="660066"/>
                </a:solidFill>
                <a:latin typeface="Helvetica Light"/>
                <a:cs typeface="Helvetica Light"/>
              </a:rPr>
              <a:t>Residue sequence will be highly conserved in species with similar hearing mechanisms</a:t>
            </a:r>
            <a:endParaRPr lang="en-US" sz="2400" dirty="0">
              <a:solidFill>
                <a:srgbClr val="660066"/>
              </a:solidFill>
              <a:latin typeface="Helvetica Light"/>
              <a:cs typeface="Helvetica Light"/>
            </a:endParaRPr>
          </a:p>
        </p:txBody>
      </p:sp>
      <p:pic>
        <p:nvPicPr>
          <p:cNvPr id="19" name="Picture 18" descr="pPETNA-4031644_main_t300x300.jpg"/>
          <p:cNvPicPr>
            <a:picLocks noChangeAspect="1"/>
          </p:cNvPicPr>
          <p:nvPr/>
        </p:nvPicPr>
        <p:blipFill rotWithShape="1">
          <a:blip r:embed="rId3">
            <a:extLst>
              <a:ext uri="{28A0092B-C50C-407E-A947-70E740481C1C}">
                <a14:useLocalDpi xmlns:a14="http://schemas.microsoft.com/office/drawing/2010/main" val="0"/>
              </a:ext>
            </a:extLst>
          </a:blip>
          <a:srcRect l="8203" t="53175" r="7145" b="13226"/>
          <a:stretch/>
        </p:blipFill>
        <p:spPr>
          <a:xfrm>
            <a:off x="365541" y="1747114"/>
            <a:ext cx="2146509" cy="851975"/>
          </a:xfrm>
          <a:prstGeom prst="rect">
            <a:avLst/>
          </a:prstGeom>
        </p:spPr>
      </p:pic>
      <p:sp>
        <p:nvSpPr>
          <p:cNvPr id="20" name="Rectangle 19"/>
          <p:cNvSpPr/>
          <p:nvPr/>
        </p:nvSpPr>
        <p:spPr>
          <a:xfrm>
            <a:off x="286778" y="1747114"/>
            <a:ext cx="2225272" cy="851974"/>
          </a:xfrm>
          <a:prstGeom prst="rect">
            <a:avLst/>
          </a:prstGeom>
          <a:noFill/>
          <a:ln w="38100" cmpd="sng">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Мышь_2.jpg"/>
          <p:cNvPicPr>
            <a:picLocks noChangeAspect="1"/>
          </p:cNvPicPr>
          <p:nvPr/>
        </p:nvPicPr>
        <p:blipFill rotWithShape="1">
          <a:blip r:embed="rId4">
            <a:extLst>
              <a:ext uri="{28A0092B-C50C-407E-A947-70E740481C1C}">
                <a14:useLocalDpi xmlns:a14="http://schemas.microsoft.com/office/drawing/2010/main" val="0"/>
              </a:ext>
            </a:extLst>
          </a:blip>
          <a:srcRect t="9525" r="10977" b="23467"/>
          <a:stretch/>
        </p:blipFill>
        <p:spPr>
          <a:xfrm>
            <a:off x="6954604" y="1697005"/>
            <a:ext cx="1869181" cy="742919"/>
          </a:xfrm>
          <a:prstGeom prst="rect">
            <a:avLst/>
          </a:prstGeom>
        </p:spPr>
      </p:pic>
      <p:pic>
        <p:nvPicPr>
          <p:cNvPr id="31" name="Picture 30" descr="564.xenopus.jpg"/>
          <p:cNvPicPr>
            <a:picLocks noChangeAspect="1"/>
          </p:cNvPicPr>
          <p:nvPr/>
        </p:nvPicPr>
        <p:blipFill rotWithShape="1">
          <a:blip r:embed="rId5">
            <a:extLst>
              <a:ext uri="{28A0092B-C50C-407E-A947-70E740481C1C}">
                <a14:useLocalDpi xmlns:a14="http://schemas.microsoft.com/office/drawing/2010/main" val="0"/>
              </a:ext>
            </a:extLst>
          </a:blip>
          <a:srcRect l="9670" t="8332" r="7340" b="6229"/>
          <a:stretch/>
        </p:blipFill>
        <p:spPr>
          <a:xfrm>
            <a:off x="2961658" y="1550366"/>
            <a:ext cx="1750451" cy="1201404"/>
          </a:xfrm>
          <a:prstGeom prst="rect">
            <a:avLst/>
          </a:prstGeom>
        </p:spPr>
      </p:pic>
      <p:pic>
        <p:nvPicPr>
          <p:cNvPr id="32" name="Picture 31" descr="Green-Sea-Turtle-061022-French-Reef-KL-IMG_4313.jpg"/>
          <p:cNvPicPr>
            <a:picLocks noChangeAspect="1"/>
          </p:cNvPicPr>
          <p:nvPr/>
        </p:nvPicPr>
        <p:blipFill rotWithShape="1">
          <a:blip r:embed="rId6">
            <a:extLst>
              <a:ext uri="{28A0092B-C50C-407E-A947-70E740481C1C}">
                <a14:useLocalDpi xmlns:a14="http://schemas.microsoft.com/office/drawing/2010/main" val="0"/>
              </a:ext>
            </a:extLst>
          </a:blip>
          <a:srcRect l="9142" t="26791" r="7517" b="15986"/>
          <a:stretch/>
        </p:blipFill>
        <p:spPr>
          <a:xfrm>
            <a:off x="3087552" y="2841107"/>
            <a:ext cx="2060046" cy="942963"/>
          </a:xfrm>
          <a:prstGeom prst="rect">
            <a:avLst/>
          </a:prstGeom>
        </p:spPr>
      </p:pic>
      <p:sp>
        <p:nvSpPr>
          <p:cNvPr id="33" name="Rectangle 32"/>
          <p:cNvSpPr/>
          <p:nvPr/>
        </p:nvSpPr>
        <p:spPr>
          <a:xfrm>
            <a:off x="2961658" y="1485932"/>
            <a:ext cx="2314556" cy="2444777"/>
          </a:xfrm>
          <a:prstGeom prst="rect">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 name="Picture 33" descr="Brandts bat (F. Greenaway) Copyright NPWS.jpg"/>
          <p:cNvPicPr>
            <a:picLocks noChangeAspect="1"/>
          </p:cNvPicPr>
          <p:nvPr/>
        </p:nvPicPr>
        <p:blipFill rotWithShape="1">
          <a:blip r:embed="rId7">
            <a:extLst>
              <a:ext uri="{BEBA8EAE-BF5A-486C-A8C5-ECC9F3942E4B}">
                <a14:imgProps xmlns:a14="http://schemas.microsoft.com/office/drawing/2010/main">
                  <a14:imgLayer r:embed="rId8">
                    <a14:imgEffect>
                      <a14:backgroundRemoval t="21094" b="69141" l="16727" r="89818"/>
                    </a14:imgEffect>
                  </a14:imgLayer>
                </a14:imgProps>
              </a:ext>
              <a:ext uri="{28A0092B-C50C-407E-A947-70E740481C1C}">
                <a14:useLocalDpi xmlns:a14="http://schemas.microsoft.com/office/drawing/2010/main" val="0"/>
              </a:ext>
            </a:extLst>
          </a:blip>
          <a:srcRect l="13196" t="15094" r="3800" b="24767"/>
          <a:stretch/>
        </p:blipFill>
        <p:spPr>
          <a:xfrm>
            <a:off x="5716825" y="1395387"/>
            <a:ext cx="1668870" cy="1125599"/>
          </a:xfrm>
          <a:prstGeom prst="rect">
            <a:avLst/>
          </a:prstGeom>
        </p:spPr>
      </p:pic>
      <p:pic>
        <p:nvPicPr>
          <p:cNvPr id="35" name="Picture 34" descr="flyingfox.jpg"/>
          <p:cNvPicPr>
            <a:picLocks noChangeAspect="1"/>
          </p:cNvPicPr>
          <p:nvPr/>
        </p:nvPicPr>
        <p:blipFill rotWithShape="1">
          <a:blip r:embed="rId9">
            <a:extLst>
              <a:ext uri="{BEBA8EAE-BF5A-486C-A8C5-ECC9F3942E4B}">
                <a14:imgProps xmlns:a14="http://schemas.microsoft.com/office/drawing/2010/main">
                  <a14:imgLayer r:embed="rId10">
                    <a14:imgEffect>
                      <a14:backgroundRemoval t="0" b="97543" l="9799" r="89950"/>
                    </a14:imgEffect>
                  </a14:imgLayer>
                </a14:imgProps>
              </a:ext>
              <a:ext uri="{28A0092B-C50C-407E-A947-70E740481C1C}">
                <a14:useLocalDpi xmlns:a14="http://schemas.microsoft.com/office/drawing/2010/main" val="0"/>
              </a:ext>
            </a:extLst>
          </a:blip>
          <a:srcRect l="11242" r="19497"/>
          <a:stretch/>
        </p:blipFill>
        <p:spPr>
          <a:xfrm>
            <a:off x="6243855" y="2055433"/>
            <a:ext cx="1270112" cy="1875276"/>
          </a:xfrm>
          <a:prstGeom prst="rect">
            <a:avLst/>
          </a:prstGeom>
        </p:spPr>
      </p:pic>
      <p:pic>
        <p:nvPicPr>
          <p:cNvPr id="36" name="Picture 35" descr="o-HARRY-STYLES-570.jpg"/>
          <p:cNvPicPr>
            <a:picLocks noChangeAspect="1"/>
          </p:cNvPicPr>
          <p:nvPr/>
        </p:nvPicPr>
        <p:blipFill rotWithShape="1">
          <a:blip r:embed="rId11">
            <a:extLst>
              <a:ext uri="{28A0092B-C50C-407E-A947-70E740481C1C}">
                <a14:useLocalDpi xmlns:a14="http://schemas.microsoft.com/office/drawing/2010/main" val="0"/>
              </a:ext>
            </a:extLst>
          </a:blip>
          <a:srcRect l="7140" r="14818" b="10250"/>
          <a:stretch/>
        </p:blipFill>
        <p:spPr>
          <a:xfrm>
            <a:off x="7762956" y="2520986"/>
            <a:ext cx="1060829" cy="1319181"/>
          </a:xfrm>
          <a:prstGeom prst="rect">
            <a:avLst/>
          </a:prstGeom>
        </p:spPr>
      </p:pic>
      <p:sp>
        <p:nvSpPr>
          <p:cNvPr id="37" name="Rectangle 36"/>
          <p:cNvSpPr/>
          <p:nvPr/>
        </p:nvSpPr>
        <p:spPr>
          <a:xfrm>
            <a:off x="5716825" y="1452763"/>
            <a:ext cx="3182049" cy="2477946"/>
          </a:xfrm>
          <a:prstGeom prst="rect">
            <a:avLst/>
          </a:prstGeom>
          <a:noFill/>
          <a:ln w="38100" cmpd="sng">
            <a:solidFill>
              <a:srgbClr val="008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8000"/>
              </a:solidFill>
            </a:endParaRPr>
          </a:p>
        </p:txBody>
      </p:sp>
    </p:spTree>
    <p:extLst>
      <p:ext uri="{BB962C8B-B14F-4D97-AF65-F5344CB8AC3E}">
        <p14:creationId xmlns:p14="http://schemas.microsoft.com/office/powerpoint/2010/main" val="204784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4831</TotalTime>
  <Words>2698</Words>
  <Application>Microsoft Macintosh PowerPoint</Application>
  <PresentationFormat>On-screen Show (4:3)</PresentationFormat>
  <Paragraphs>214</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Pendred Syndrome and SLC26A4</vt:lpstr>
      <vt:lpstr>Pendred syndrome</vt:lpstr>
      <vt:lpstr>What gene is mutated in Pendred syndrome?</vt:lpstr>
      <vt:lpstr>How does Pendrin function in the cell?</vt:lpstr>
      <vt:lpstr>PowerPoint Presentation</vt:lpstr>
      <vt:lpstr>PowerPoint Presentation</vt:lpstr>
      <vt:lpstr>How well conserved is Pendrin?</vt:lpstr>
      <vt:lpstr>Conservation of Pendrin across species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Pendred syndrome and the SLC26A4 gene</dc:title>
  <dc:creator>Bucky Badger</dc:creator>
  <cp:lastModifiedBy>Bucky Badger</cp:lastModifiedBy>
  <cp:revision>291</cp:revision>
  <dcterms:created xsi:type="dcterms:W3CDTF">2014-04-22T20:58:19Z</dcterms:created>
  <dcterms:modified xsi:type="dcterms:W3CDTF">2014-05-08T17:21:43Z</dcterms:modified>
</cp:coreProperties>
</file>